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88" r:id="rId5"/>
    <p:sldId id="290" r:id="rId6"/>
    <p:sldId id="289" r:id="rId7"/>
    <p:sldId id="287" r:id="rId8"/>
    <p:sldId id="276" r:id="rId9"/>
    <p:sldId id="277" r:id="rId10"/>
    <p:sldId id="278" r:id="rId11"/>
    <p:sldId id="279" r:id="rId12"/>
    <p:sldId id="275" r:id="rId13"/>
    <p:sldId id="260" r:id="rId14"/>
    <p:sldId id="266" r:id="rId15"/>
    <p:sldId id="270" r:id="rId16"/>
    <p:sldId id="274" r:id="rId17"/>
    <p:sldId id="268" r:id="rId18"/>
    <p:sldId id="280" r:id="rId19"/>
    <p:sldId id="282" r:id="rId20"/>
    <p:sldId id="285" r:id="rId21"/>
    <p:sldId id="309" r:id="rId22"/>
    <p:sldId id="264" r:id="rId23"/>
    <p:sldId id="263" r:id="rId24"/>
    <p:sldId id="273" r:id="rId25"/>
    <p:sldId id="269" r:id="rId26"/>
    <p:sldId id="286" r:id="rId27"/>
    <p:sldId id="292" r:id="rId28"/>
    <p:sldId id="298" r:id="rId29"/>
    <p:sldId id="299" r:id="rId30"/>
    <p:sldId id="291" r:id="rId31"/>
    <p:sldId id="306" r:id="rId32"/>
    <p:sldId id="293" r:id="rId33"/>
    <p:sldId id="295" r:id="rId34"/>
    <p:sldId id="294" r:id="rId35"/>
    <p:sldId id="296" r:id="rId36"/>
    <p:sldId id="308" r:id="rId37"/>
    <p:sldId id="301" r:id="rId38"/>
    <p:sldId id="300" r:id="rId39"/>
    <p:sldId id="302" r:id="rId40"/>
    <p:sldId id="304" r:id="rId41"/>
    <p:sldId id="303" r:id="rId42"/>
    <p:sldId id="305" r:id="rId4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CC99"/>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654A54-D6B8-4719-8AA5-E9BF6D1E75C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76B1B159-569E-42D1-8E90-46954E31B1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A594EE9A-32B7-4EE0-9570-D66A741CE591}"/>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E9A29C1B-C6B4-4ECB-88C9-0BA5BF66EE1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6EBB4E0-4F1A-42F0-9C6A-6A05F084F2B4}"/>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1107101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FF7A8B-D83F-4754-9D00-964F25750A17}"/>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80048E3B-A3CE-419D-934F-D7926A93D105}"/>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4B5E8D0E-7B2D-46C9-AD22-CDBC1BFC45D0}"/>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8EA25320-1296-47A1-B69B-B278301E5552}"/>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E1C2DC2-C085-4252-9AF5-1C53F659FF51}"/>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2238444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34613840-CF7C-4B3D-AAFF-37DFCCDAB78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7B225CB7-E6F4-4C63-8257-953487D86B3A}"/>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7F36D63-DF93-41CF-98B3-3CCA2C971518}"/>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84186AD1-C238-441F-8B4F-1AEA3E9C99F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E2815D3-7CF1-456A-8026-67F9BC64B30D}"/>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1089520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13189B-C29C-44DC-80DF-124346225DB1}"/>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70BD1B55-52E2-4F8A-B3F5-89BB8FBE8C1F}"/>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5874CA0-E27A-4CC0-8649-99A4B9D3CE49}"/>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7A6F9D32-22AA-42FF-9020-2714A48C39FC}"/>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2D536F6-F268-48D2-889B-BCA7F8916F58}"/>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1061919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8D5626-8FC7-4D6E-B1E3-DA85AAA1A60F}"/>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9CAE115B-546A-4CEC-8321-382815D25E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C60953A6-348D-4971-A499-F9B696AE68C8}"/>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67938936-47B6-483A-A442-98887FFB4576}"/>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834C4B9-D338-403E-B543-103C9E6B770D}"/>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13476235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1EFE98-7ADC-407C-93B9-1B86FB6EAB5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B53CDF0D-C9E9-4F8B-8900-BD0E2EA3CAE0}"/>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B065D948-1BD9-4E40-9B45-4875C4606B76}"/>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A869CAAA-B242-489F-84EE-AB9C6D21AF2D}"/>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6" name="Fußzeilenplatzhalter 5">
            <a:extLst>
              <a:ext uri="{FF2B5EF4-FFF2-40B4-BE49-F238E27FC236}">
                <a16:creationId xmlns:a16="http://schemas.microsoft.com/office/drawing/2014/main" id="{1A827CB8-D7E2-4296-B5D4-C9BD7FC91C6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4DFA4D97-8495-491B-B223-34D8CFDC5DB4}"/>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551773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BEAA83-A6CE-48DA-B8D7-3360E8B55D61}"/>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F929A02A-F835-418D-9EAA-A259BA815D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93C1AB17-16FE-40F4-8181-75B9F71CBC5E}"/>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113069AF-CF91-4F5B-B674-0981EF6195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61D7414-0FE2-48B0-8C5F-E4178E753C6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8EDDBD1F-AE8F-48F2-8335-084A37561363}"/>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8" name="Fußzeilenplatzhalter 7">
            <a:extLst>
              <a:ext uri="{FF2B5EF4-FFF2-40B4-BE49-F238E27FC236}">
                <a16:creationId xmlns:a16="http://schemas.microsoft.com/office/drawing/2014/main" id="{66D0EA8C-3689-4DF0-881F-812F549CF506}"/>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B302721-9338-48E3-B87E-23FEAE621F5C}"/>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1563341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62DF66-BA7F-455D-9F93-B12F2249ABF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181E25CF-9A46-46E6-B3B1-C8AC9886CA4D}"/>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4" name="Fußzeilenplatzhalter 3">
            <a:extLst>
              <a:ext uri="{FF2B5EF4-FFF2-40B4-BE49-F238E27FC236}">
                <a16:creationId xmlns:a16="http://schemas.microsoft.com/office/drawing/2014/main" id="{BCE8D491-2300-4AE8-B284-E8935BE5C610}"/>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A4CEF9F2-B9BF-4FBA-A368-18E948AAEA39}"/>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2799216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B0DBD0BF-4683-4228-9751-F7995319FD6D}"/>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3" name="Fußzeilenplatzhalter 2">
            <a:extLst>
              <a:ext uri="{FF2B5EF4-FFF2-40B4-BE49-F238E27FC236}">
                <a16:creationId xmlns:a16="http://schemas.microsoft.com/office/drawing/2014/main" id="{09DBAEF5-4EE6-4F0F-BD90-AAEF6AE9785E}"/>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1307C774-C0E8-40E2-A48C-3AE1585ACE58}"/>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3262778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83E8B3-AE4E-4668-82FE-CE844D840DF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BADE51C-799B-4A33-8DE1-E02C94B332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5C24CE06-457D-4F5D-8055-35A3FA6569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7615DE00-32FA-45D5-B8AB-F854D4B663B3}"/>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6" name="Fußzeilenplatzhalter 5">
            <a:extLst>
              <a:ext uri="{FF2B5EF4-FFF2-40B4-BE49-F238E27FC236}">
                <a16:creationId xmlns:a16="http://schemas.microsoft.com/office/drawing/2014/main" id="{B4C11F1D-49B1-4543-BA94-2CE55DE1B1B7}"/>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8F10CC25-778D-4C8A-9A1C-8623DB50E349}"/>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2448428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8BB69D-EC88-43D5-9D81-1E1C9A2666A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00B9D659-CEB2-4DBB-9E0D-8724E6E182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92996C8A-070E-4D24-844E-BB0D43F265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960F327-CD19-441D-B443-C76D93BBE186}"/>
              </a:ext>
            </a:extLst>
          </p:cNvPr>
          <p:cNvSpPr>
            <a:spLocks noGrp="1"/>
          </p:cNvSpPr>
          <p:nvPr>
            <p:ph type="dt" sz="half" idx="10"/>
          </p:nvPr>
        </p:nvSpPr>
        <p:spPr/>
        <p:txBody>
          <a:bodyPr/>
          <a:lstStyle/>
          <a:p>
            <a:fld id="{A11BD23D-3054-437A-8ADA-D7C10625F89D}" type="datetimeFigureOut">
              <a:rPr lang="de-DE" smtClean="0"/>
              <a:t>12.01.2022</a:t>
            </a:fld>
            <a:endParaRPr lang="de-DE"/>
          </a:p>
        </p:txBody>
      </p:sp>
      <p:sp>
        <p:nvSpPr>
          <p:cNvPr id="6" name="Fußzeilenplatzhalter 5">
            <a:extLst>
              <a:ext uri="{FF2B5EF4-FFF2-40B4-BE49-F238E27FC236}">
                <a16:creationId xmlns:a16="http://schemas.microsoft.com/office/drawing/2014/main" id="{B29AFF62-C4CC-4E1E-BB50-0E7737D6FDB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5C812FAF-C2FD-4E90-8FA9-0C354004D2AC}"/>
              </a:ext>
            </a:extLst>
          </p:cNvPr>
          <p:cNvSpPr>
            <a:spLocks noGrp="1"/>
          </p:cNvSpPr>
          <p:nvPr>
            <p:ph type="sldNum" sz="quarter" idx="12"/>
          </p:nvPr>
        </p:nvSpPr>
        <p:spPr/>
        <p:txBody>
          <a:bodyPr/>
          <a:lstStyle/>
          <a:p>
            <a:fld id="{98427865-C90C-4F03-85E8-DB022CA9DC33}" type="slidenum">
              <a:rPr lang="de-DE" smtClean="0"/>
              <a:t>‹Nr.›</a:t>
            </a:fld>
            <a:endParaRPr lang="de-DE"/>
          </a:p>
        </p:txBody>
      </p:sp>
    </p:spTree>
    <p:extLst>
      <p:ext uri="{BB962C8B-B14F-4D97-AF65-F5344CB8AC3E}">
        <p14:creationId xmlns:p14="http://schemas.microsoft.com/office/powerpoint/2010/main" val="681858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58DD86E-A5B4-4165-9087-9E7695DCF1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F32E551B-81BB-4B57-9CC9-F113AAE1B1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3B0FB808-B743-497C-B945-EDACD953CD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1BD23D-3054-437A-8ADA-D7C10625F89D}" type="datetimeFigureOut">
              <a:rPr lang="de-DE" smtClean="0"/>
              <a:t>12.01.2022</a:t>
            </a:fld>
            <a:endParaRPr lang="de-DE"/>
          </a:p>
        </p:txBody>
      </p:sp>
      <p:sp>
        <p:nvSpPr>
          <p:cNvPr id="5" name="Fußzeilenplatzhalter 4">
            <a:extLst>
              <a:ext uri="{FF2B5EF4-FFF2-40B4-BE49-F238E27FC236}">
                <a16:creationId xmlns:a16="http://schemas.microsoft.com/office/drawing/2014/main" id="{7F85518D-14F1-4CBE-80BB-E0C2AE1F20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75892E7F-3E6E-4F4D-94DF-D86F302DDD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427865-C90C-4F03-85E8-DB022CA9DC33}" type="slidenum">
              <a:rPr lang="de-DE" smtClean="0"/>
              <a:t>‹Nr.›</a:t>
            </a:fld>
            <a:endParaRPr lang="de-DE"/>
          </a:p>
        </p:txBody>
      </p:sp>
    </p:spTree>
    <p:extLst>
      <p:ext uri="{BB962C8B-B14F-4D97-AF65-F5344CB8AC3E}">
        <p14:creationId xmlns:p14="http://schemas.microsoft.com/office/powerpoint/2010/main" val="2297589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sv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DA006B-4963-48AD-A214-B1AC27C1DAE9}"/>
              </a:ext>
            </a:extLst>
          </p:cNvPr>
          <p:cNvSpPr>
            <a:spLocks noGrp="1"/>
          </p:cNvSpPr>
          <p:nvPr>
            <p:ph type="ctrTitle"/>
          </p:nvPr>
        </p:nvSpPr>
        <p:spPr/>
        <p:txBody>
          <a:bodyPr/>
          <a:lstStyle/>
          <a:p>
            <a:r>
              <a:rPr lang="de-DE" dirty="0">
                <a:latin typeface="Arial Nova Cond Light" panose="020B0306020202020204" pitchFamily="34" charset="0"/>
              </a:rPr>
              <a:t>Fallstudie </a:t>
            </a:r>
          </a:p>
        </p:txBody>
      </p:sp>
      <p:sp>
        <p:nvSpPr>
          <p:cNvPr id="3" name="Untertitel 2">
            <a:extLst>
              <a:ext uri="{FF2B5EF4-FFF2-40B4-BE49-F238E27FC236}">
                <a16:creationId xmlns:a16="http://schemas.microsoft.com/office/drawing/2014/main" id="{CC0FEF85-5931-44B4-8A46-BE44828AFD81}"/>
              </a:ext>
            </a:extLst>
          </p:cNvPr>
          <p:cNvSpPr>
            <a:spLocks noGrp="1"/>
          </p:cNvSpPr>
          <p:nvPr>
            <p:ph type="subTitle" idx="1"/>
          </p:nvPr>
        </p:nvSpPr>
        <p:spPr>
          <a:xfrm>
            <a:off x="1524000" y="3920610"/>
            <a:ext cx="9144000" cy="644842"/>
          </a:xfrm>
        </p:spPr>
        <p:txBody>
          <a:bodyPr/>
          <a:lstStyle/>
          <a:p>
            <a:r>
              <a:rPr lang="de-DE" dirty="0">
                <a:latin typeface="Arial Nova Cond Light" panose="020B0306020202020204" pitchFamily="34" charset="0"/>
              </a:rPr>
              <a:t>Gruppe 5</a:t>
            </a:r>
          </a:p>
        </p:txBody>
      </p:sp>
      <p:sp>
        <p:nvSpPr>
          <p:cNvPr id="4" name="Textfeld 3">
            <a:extLst>
              <a:ext uri="{FF2B5EF4-FFF2-40B4-BE49-F238E27FC236}">
                <a16:creationId xmlns:a16="http://schemas.microsoft.com/office/drawing/2014/main" id="{92DA61CC-D8D0-4824-BA1B-B264D352B469}"/>
              </a:ext>
            </a:extLst>
          </p:cNvPr>
          <p:cNvSpPr txBox="1"/>
          <p:nvPr/>
        </p:nvSpPr>
        <p:spPr>
          <a:xfrm>
            <a:off x="1231900" y="4380786"/>
            <a:ext cx="9916160" cy="369332"/>
          </a:xfrm>
          <a:prstGeom prst="rect">
            <a:avLst/>
          </a:prstGeom>
          <a:noFill/>
        </p:spPr>
        <p:txBody>
          <a:bodyPr wrap="square" rtlCol="0">
            <a:spAutoFit/>
          </a:bodyPr>
          <a:lstStyle/>
          <a:p>
            <a:pPr algn="ctr"/>
            <a:r>
              <a:rPr lang="de-DE" dirty="0">
                <a:latin typeface="Arial Nova Cond Light" panose="020B0306020202020204" pitchFamily="34" charset="0"/>
              </a:rPr>
              <a:t>Duc </a:t>
            </a:r>
            <a:r>
              <a:rPr lang="de-DE" dirty="0" err="1">
                <a:latin typeface="Arial Nova Cond Light" panose="020B0306020202020204" pitchFamily="34" charset="0"/>
              </a:rPr>
              <a:t>Viet</a:t>
            </a:r>
            <a:r>
              <a:rPr lang="de-DE" dirty="0">
                <a:latin typeface="Arial Nova Cond Light" panose="020B0306020202020204" pitchFamily="34" charset="0"/>
              </a:rPr>
              <a:t> </a:t>
            </a:r>
            <a:r>
              <a:rPr lang="de-DE" dirty="0" err="1">
                <a:latin typeface="Arial Nova Cond Light" panose="020B0306020202020204" pitchFamily="34" charset="0"/>
              </a:rPr>
              <a:t>Kieu</a:t>
            </a:r>
            <a:r>
              <a:rPr lang="de-DE" dirty="0">
                <a:latin typeface="Arial Nova Cond Light" panose="020B0306020202020204" pitchFamily="34" charset="0"/>
              </a:rPr>
              <a:t>, Hannah Laier, Patrick Niesen, Sofie Pischl, Alisa Rogner, Hannah Schult</a:t>
            </a:r>
          </a:p>
        </p:txBody>
      </p:sp>
      <p:cxnSp>
        <p:nvCxnSpPr>
          <p:cNvPr id="6" name="Gerader Verbinder 5">
            <a:extLst>
              <a:ext uri="{FF2B5EF4-FFF2-40B4-BE49-F238E27FC236}">
                <a16:creationId xmlns:a16="http://schemas.microsoft.com/office/drawing/2014/main" id="{57DC0CDA-B68A-42BE-8A6D-492902DBB635}"/>
              </a:ext>
            </a:extLst>
          </p:cNvPr>
          <p:cNvCxnSpPr/>
          <p:nvPr/>
        </p:nvCxnSpPr>
        <p:spPr>
          <a:xfrm>
            <a:off x="5511800" y="3670300"/>
            <a:ext cx="118110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2187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1379E79-7E4D-4F6C-8695-54A0DE0726E5}"/>
              </a:ext>
            </a:extLst>
          </p:cNvPr>
          <p:cNvSpPr>
            <a:spLocks noGrp="1"/>
          </p:cNvSpPr>
          <p:nvPr>
            <p:ph idx="1"/>
          </p:nvPr>
        </p:nvSpPr>
        <p:spPr>
          <a:xfrm>
            <a:off x="1028700" y="0"/>
            <a:ext cx="10515600" cy="6858000"/>
          </a:xfrm>
          <a:solidFill>
            <a:schemeClr val="bg1"/>
          </a:solidFill>
          <a:ln>
            <a:solidFill>
              <a:schemeClr val="bg1">
                <a:lumMod val="65000"/>
              </a:schemeClr>
            </a:solidFill>
          </a:ln>
        </p:spPr>
        <p:txBody>
          <a:bodyPr>
            <a:normAutofit/>
          </a:bodyPr>
          <a:lstStyle/>
          <a:p>
            <a:pPr marL="457200" lvl="1" indent="0">
              <a:lnSpc>
                <a:spcPct val="107000"/>
              </a:lnSpc>
              <a:buNone/>
            </a:pPr>
            <a:endParaRPr lang="de-DE" sz="62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6"/>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Service-Level-Kennzahlen</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Kundenzufriedenheit (1x im Quartal)</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Pro Tag gemachte Bilder</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Mitarbeiteranzahl, die die App nutzen</a:t>
            </a:r>
          </a:p>
          <a:p>
            <a:pPr marL="457200" lvl="1" indent="0">
              <a:lnSpc>
                <a:spcPct val="107000"/>
              </a:lnSpc>
              <a:buNone/>
            </a:pP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6"/>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Monitoring und Reporting</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Überprüfung der Kennzahlen</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Abweichung von vereinbarten Standards</a:t>
            </a:r>
          </a:p>
          <a:p>
            <a:pPr marL="457200" lvl="1" indent="0">
              <a:lnSpc>
                <a:spcPct val="107000"/>
              </a:lnSpc>
              <a:buNone/>
            </a:pP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6"/>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Eskalationsmanagement</a:t>
            </a:r>
          </a:p>
          <a:p>
            <a:pPr marL="742950" lvl="1" indent="-285750">
              <a:lnSpc>
                <a:spcPct val="107000"/>
              </a:lnSpc>
              <a:buFont typeface="+mj-lt"/>
              <a:buAutoNum type="alphaLcPeriod"/>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Ansprechpartner auf beiden Seiten bekannt</a:t>
            </a:r>
          </a:p>
          <a:p>
            <a:pPr marL="457200" lvl="1" indent="0">
              <a:lnSpc>
                <a:spcPct val="107000"/>
              </a:lnSpc>
              <a:buNone/>
            </a:pPr>
            <a:endParaRPr lang="de-DE" sz="64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457200" lvl="1" indent="0">
              <a:lnSpc>
                <a:spcPct val="107000"/>
              </a:lnSpc>
              <a:buNone/>
            </a:pPr>
            <a:endParaRPr lang="de-DE" sz="7200" dirty="0">
              <a:effectLst/>
              <a:latin typeface="Arial Nova Cond Light" panose="020B0306020202020204" pitchFamily="34" charset="0"/>
              <a:ea typeface="Calibri" panose="020F0502020204030204" pitchFamily="34" charset="0"/>
              <a:cs typeface="Times New Roman" panose="02020603050405020304" pitchFamily="18" charset="0"/>
            </a:endParaRPr>
          </a:p>
          <a:p>
            <a:endParaRPr lang="de-DE" dirty="0"/>
          </a:p>
        </p:txBody>
      </p:sp>
    </p:spTree>
    <p:extLst>
      <p:ext uri="{BB962C8B-B14F-4D97-AF65-F5344CB8AC3E}">
        <p14:creationId xmlns:p14="http://schemas.microsoft.com/office/powerpoint/2010/main" val="2065578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1379E79-7E4D-4F6C-8695-54A0DE0726E5}"/>
              </a:ext>
            </a:extLst>
          </p:cNvPr>
          <p:cNvSpPr>
            <a:spLocks noGrp="1"/>
          </p:cNvSpPr>
          <p:nvPr>
            <p:ph idx="1"/>
          </p:nvPr>
        </p:nvSpPr>
        <p:spPr>
          <a:xfrm>
            <a:off x="838200" y="0"/>
            <a:ext cx="10515600" cy="5867400"/>
          </a:xfrm>
          <a:solidFill>
            <a:schemeClr val="bg1"/>
          </a:solidFill>
          <a:ln>
            <a:solidFill>
              <a:schemeClr val="bg1">
                <a:lumMod val="65000"/>
              </a:schemeClr>
            </a:solidFill>
          </a:ln>
        </p:spPr>
        <p:txBody>
          <a:bodyPr>
            <a:normAutofit fontScale="25000" lnSpcReduction="20000"/>
          </a:bodyPr>
          <a:lstStyle/>
          <a:p>
            <a:pPr marL="342900" lvl="0" indent="-342900">
              <a:lnSpc>
                <a:spcPct val="107000"/>
              </a:lnSpc>
              <a:buFont typeface="+mj-lt"/>
              <a:buAutoNum type="arabicPeriod" startAt="10"/>
            </a:pPr>
            <a:r>
              <a:rPr lang="de-DE" sz="8000" dirty="0">
                <a:latin typeface="Arial Nova Cond Light" panose="020B0306020202020204" pitchFamily="34" charset="0"/>
                <a:cs typeface="Times New Roman" panose="02020603050405020304" pitchFamily="18" charset="0"/>
              </a:rPr>
              <a:t>Preisgestaltung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Fixkosten (Vertragsvereinbarungen)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Variable Kosten</a:t>
            </a:r>
          </a:p>
          <a:p>
            <a:pPr marL="1143000" lvl="2" indent="-228600">
              <a:lnSpc>
                <a:spcPct val="107000"/>
              </a:lnSpc>
              <a:buFont typeface="+mj-lt"/>
              <a:buAutoNum type="roman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Extraleistungen</a:t>
            </a:r>
          </a:p>
          <a:p>
            <a:pPr marL="342900" indent="-342900">
              <a:lnSpc>
                <a:spcPct val="107000"/>
              </a:lnSpc>
              <a:buFont typeface="+mj-lt"/>
              <a:buAutoNum type="arabicPeriod" startAt="10"/>
            </a:pPr>
            <a:endParaRPr lang="de-DE" sz="8000" dirty="0">
              <a:latin typeface="Arial Nova Cond Light" panose="020B0306020202020204" pitchFamily="34" charset="0"/>
              <a:cs typeface="Times New Roman" panose="02020603050405020304" pitchFamily="18" charset="0"/>
            </a:endParaRPr>
          </a:p>
          <a:p>
            <a:pPr marL="342900" indent="-342900">
              <a:lnSpc>
                <a:spcPct val="107000"/>
              </a:lnSpc>
              <a:buFont typeface="+mj-lt"/>
              <a:buAutoNum type="arabicPeriod" startAt="10"/>
            </a:pPr>
            <a:r>
              <a:rPr lang="de-DE" sz="8000" dirty="0">
                <a:latin typeface="Arial Nova Cond Light" panose="020B0306020202020204" pitchFamily="34" charset="0"/>
                <a:cs typeface="Times New Roman" panose="02020603050405020304" pitchFamily="18" charset="0"/>
              </a:rPr>
              <a:t>Rechtsfolgen bei Nichteinhaltung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Fristlose Kündigung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Strafzahlung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Zurückerstattung</a:t>
            </a:r>
          </a:p>
          <a:p>
            <a:pPr marL="1143000" lvl="2" indent="-228600">
              <a:lnSpc>
                <a:spcPct val="107000"/>
              </a:lnSpc>
              <a:buFont typeface="+mj-lt"/>
              <a:buAutoNum type="roman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Wenn Leistung bezahlt, aber nicht erbracht</a:t>
            </a:r>
          </a:p>
          <a:p>
            <a:pPr marL="457200" lvl="1" indent="0">
              <a:lnSpc>
                <a:spcPct val="107000"/>
              </a:lnSpc>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10"/>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Vertragslaufzeit</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01.01.2022 – 01.01.2023</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Rücktritt bis ein Monat vor Vertragsanfang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Kündigungsfrist 3 Monate sonst Verlängerung um 1 Jahr</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Verschiedene Abos: 1 Jahr, 3 Monate, …</a:t>
            </a:r>
          </a:p>
          <a:p>
            <a:pPr marL="742950" lvl="1" indent="-285750">
              <a:lnSpc>
                <a:spcPct val="107000"/>
              </a:lnSpc>
              <a:spcAft>
                <a:spcPts val="800"/>
              </a:spcAft>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Testabonnement bei Anfrage</a:t>
            </a:r>
          </a:p>
          <a:p>
            <a:endParaRPr lang="de-DE" dirty="0"/>
          </a:p>
        </p:txBody>
      </p:sp>
    </p:spTree>
    <p:extLst>
      <p:ext uri="{BB962C8B-B14F-4D97-AF65-F5344CB8AC3E}">
        <p14:creationId xmlns:p14="http://schemas.microsoft.com/office/powerpoint/2010/main" val="2663858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Textfeld 16">
            <a:extLst>
              <a:ext uri="{FF2B5EF4-FFF2-40B4-BE49-F238E27FC236}">
                <a16:creationId xmlns:a16="http://schemas.microsoft.com/office/drawing/2014/main" id="{3F4EB569-4243-4182-9DBA-DE46F3475ADE}"/>
              </a:ext>
            </a:extLst>
          </p:cNvPr>
          <p:cNvSpPr txBox="1"/>
          <p:nvPr/>
        </p:nvSpPr>
        <p:spPr>
          <a:xfrm>
            <a:off x="3397250" y="2274838"/>
            <a:ext cx="5727700" cy="2308324"/>
          </a:xfrm>
          <a:prstGeom prst="rect">
            <a:avLst/>
          </a:prstGeom>
          <a:noFill/>
        </p:spPr>
        <p:txBody>
          <a:bodyPr wrap="square" rtlCol="0">
            <a:spAutoFit/>
          </a:bodyPr>
          <a:lstStyle/>
          <a:p>
            <a:pPr algn="ctr"/>
            <a:r>
              <a:rPr lang="de-DE" sz="7200" dirty="0">
                <a:latin typeface="Arial Nova Cond Light" panose="020B0306020202020204" pitchFamily="34" charset="0"/>
              </a:rPr>
              <a:t>Wirtschaftliche Analyse</a:t>
            </a:r>
          </a:p>
        </p:txBody>
      </p:sp>
    </p:spTree>
    <p:extLst>
      <p:ext uri="{BB962C8B-B14F-4D97-AF65-F5344CB8AC3E}">
        <p14:creationId xmlns:p14="http://schemas.microsoft.com/office/powerpoint/2010/main" val="2192365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DA5BEB52-7495-4317-A466-EF8D5D40FAC5}"/>
              </a:ext>
            </a:extLst>
          </p:cNvPr>
          <p:cNvSpPr/>
          <p:nvPr/>
        </p:nvSpPr>
        <p:spPr>
          <a:xfrm>
            <a:off x="0" y="4356110"/>
            <a:ext cx="2552700" cy="2501890"/>
          </a:xfrm>
          <a:prstGeom prst="rect">
            <a:avLst/>
          </a:pr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Nova Cond Light" panose="020B0306020202020204" pitchFamily="34" charset="0"/>
            </a:endParaRPr>
          </a:p>
        </p:txBody>
      </p:sp>
      <p:sp>
        <p:nvSpPr>
          <p:cNvPr id="2" name="Titel 1">
            <a:extLst>
              <a:ext uri="{FF2B5EF4-FFF2-40B4-BE49-F238E27FC236}">
                <a16:creationId xmlns:a16="http://schemas.microsoft.com/office/drawing/2014/main" id="{5131A7CD-42CE-4983-A13F-002E8ED62BC8}"/>
              </a:ext>
            </a:extLst>
          </p:cNvPr>
          <p:cNvSpPr>
            <a:spLocks noGrp="1"/>
          </p:cNvSpPr>
          <p:nvPr>
            <p:ph type="title"/>
          </p:nvPr>
        </p:nvSpPr>
        <p:spPr/>
        <p:txBody>
          <a:bodyPr/>
          <a:lstStyle/>
          <a:p>
            <a:r>
              <a:rPr lang="de-DE" dirty="0">
                <a:latin typeface="Arial Nova Cond Light" panose="020B0306020202020204" pitchFamily="34" charset="0"/>
              </a:rPr>
              <a:t>Kosten – /Nutzen Analyse</a:t>
            </a:r>
          </a:p>
        </p:txBody>
      </p:sp>
      <p:sp>
        <p:nvSpPr>
          <p:cNvPr id="3" name="Inhaltsplatzhalter 2">
            <a:extLst>
              <a:ext uri="{FF2B5EF4-FFF2-40B4-BE49-F238E27FC236}">
                <a16:creationId xmlns:a16="http://schemas.microsoft.com/office/drawing/2014/main" id="{29040694-AFAE-4434-AAE2-32B937201AF0}"/>
              </a:ext>
            </a:extLst>
          </p:cNvPr>
          <p:cNvSpPr>
            <a:spLocks noGrp="1"/>
          </p:cNvSpPr>
          <p:nvPr>
            <p:ph idx="1"/>
          </p:nvPr>
        </p:nvSpPr>
        <p:spPr>
          <a:xfrm>
            <a:off x="647700" y="1861354"/>
            <a:ext cx="10363200" cy="4351338"/>
          </a:xfrm>
        </p:spPr>
        <p:txBody>
          <a:bodyPr>
            <a:normAutofit/>
          </a:bodyPr>
          <a:lstStyle/>
          <a:p>
            <a:r>
              <a:rPr lang="de-DE" sz="2000" dirty="0">
                <a:effectLst/>
                <a:latin typeface="Arial Nova Cond Light" panose="020B0306020202020204" pitchFamily="34" charset="0"/>
                <a:ea typeface="Times New Roman" panose="02020603050405020304" pitchFamily="18" charset="0"/>
              </a:rPr>
              <a:t>Die Kosten, die für unser Produkt anfallen, sind sowohl für uns als Implementierungsteam als auch für die Endnutzer zum Großteil Kosten in Form von Arbeitszeit.</a:t>
            </a:r>
          </a:p>
          <a:p>
            <a:r>
              <a:rPr lang="de-DE" sz="2000" dirty="0">
                <a:effectLst/>
                <a:latin typeface="Arial Nova Cond Light" panose="020B0306020202020204" pitchFamily="34" charset="0"/>
                <a:ea typeface="Times New Roman" panose="02020603050405020304" pitchFamily="18" charset="0"/>
              </a:rPr>
              <a:t>Beim Endnutzer fällt die Zeit an, die für die Nutzung unserer App anfällt. Dies beläuft sich laut unserer Einschätzung allerdings auf höchstens 5-10 Minuten pro Tag. Auf Seiten des Implementierungsteams, also unserer Firma, fällt wiederum die Zeit an, die wir zur ersten Implementierung unseres Produktes benötigen, was sich auf einige Wochen belaufen kann, als auch zusätzliche Kosten z.B. für das Hosten unserer Website. </a:t>
            </a:r>
          </a:p>
          <a:p>
            <a:r>
              <a:rPr lang="de-DE" sz="2000" dirty="0">
                <a:effectLst/>
                <a:latin typeface="Arial Nova Cond Light" panose="020B0306020202020204" pitchFamily="34" charset="0"/>
                <a:ea typeface="Times New Roman" panose="02020603050405020304" pitchFamily="18" charset="0"/>
              </a:rPr>
              <a:t>Des Weiteren fallen Kosten für die Umsetzungskontrolle bzw. Fehlerreduktion an um unsere App stetig weiter </a:t>
            </a:r>
            <a:r>
              <a:rPr lang="de-DE" sz="2000">
                <a:effectLst/>
                <a:latin typeface="Arial Nova Cond Light" panose="020B0306020202020204" pitchFamily="34" charset="0"/>
                <a:ea typeface="Times New Roman" panose="02020603050405020304" pitchFamily="18" charset="0"/>
              </a:rPr>
              <a:t>zu verbessern </a:t>
            </a:r>
            <a:r>
              <a:rPr lang="de-DE" sz="2000" dirty="0">
                <a:effectLst/>
                <a:latin typeface="Arial Nova Cond Light" panose="020B0306020202020204" pitchFamily="34" charset="0"/>
                <a:ea typeface="Times New Roman" panose="02020603050405020304" pitchFamily="18" charset="0"/>
              </a:rPr>
              <a:t>als auch für Individuelle Anpassungen an den Kunden, da auch diese Veränderungen vor allem Arbeitszeit kosten.</a:t>
            </a:r>
          </a:p>
          <a:p>
            <a:r>
              <a:rPr lang="de-DE" sz="2000" dirty="0">
                <a:effectLst/>
                <a:latin typeface="Arial Nova Cond Light" panose="020B0306020202020204" pitchFamily="34" charset="0"/>
                <a:ea typeface="Times New Roman" panose="02020603050405020304" pitchFamily="18" charset="0"/>
              </a:rPr>
              <a:t>Zuletzt fällt sowohl für den Kunden als auch für uns nochmals Arbeitszeit an, die für Feedbackgespräche zu unserem Produkt genutzt werden, aus denen dann mögliche Verbesserungen abgeleitet werden, um unsere App stetig zu verbessern.</a:t>
            </a:r>
          </a:p>
        </p:txBody>
      </p:sp>
      <p:cxnSp>
        <p:nvCxnSpPr>
          <p:cNvPr id="5" name="Gerader Verbinder 4">
            <a:extLst>
              <a:ext uri="{FF2B5EF4-FFF2-40B4-BE49-F238E27FC236}">
                <a16:creationId xmlns:a16="http://schemas.microsoft.com/office/drawing/2014/main" id="{113940CC-3CF3-49AF-B25E-B7D8C0DAFD68}"/>
              </a:ext>
            </a:extLst>
          </p:cNvPr>
          <p:cNvCxnSpPr>
            <a:cxnSpLocks/>
          </p:cNvCxnSpPr>
          <p:nvPr/>
        </p:nvCxnSpPr>
        <p:spPr>
          <a:xfrm>
            <a:off x="0" y="1625600"/>
            <a:ext cx="5080000" cy="0"/>
          </a:xfrm>
          <a:prstGeom prst="line">
            <a:avLst/>
          </a:prstGeom>
          <a:ln w="28575">
            <a:solidFill>
              <a:srgbClr val="FFCC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9317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4ACFAC00-9152-4E30-B983-9FA0B1CDAE93}"/>
              </a:ext>
            </a:extLst>
          </p:cNvPr>
          <p:cNvSpPr/>
          <p:nvPr/>
        </p:nvSpPr>
        <p:spPr>
          <a:xfrm>
            <a:off x="0" y="4356110"/>
            <a:ext cx="2552700" cy="2501890"/>
          </a:xfrm>
          <a:prstGeom prst="rect">
            <a:avLst/>
          </a:prstGeom>
          <a:solidFill>
            <a:schemeClr val="bg1">
              <a:alpha val="5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a:extLst>
              <a:ext uri="{FF2B5EF4-FFF2-40B4-BE49-F238E27FC236}">
                <a16:creationId xmlns:a16="http://schemas.microsoft.com/office/drawing/2014/main" id="{5131A7CD-42CE-4983-A13F-002E8ED62BC8}"/>
              </a:ext>
            </a:extLst>
          </p:cNvPr>
          <p:cNvSpPr>
            <a:spLocks noGrp="1"/>
          </p:cNvSpPr>
          <p:nvPr>
            <p:ph type="title"/>
          </p:nvPr>
        </p:nvSpPr>
        <p:spPr/>
        <p:txBody>
          <a:bodyPr/>
          <a:lstStyle/>
          <a:p>
            <a:r>
              <a:rPr lang="de-DE" dirty="0">
                <a:latin typeface="Arial Nova Cond Light" panose="020B0306020202020204" pitchFamily="34" charset="0"/>
              </a:rPr>
              <a:t>Kosten – /Nutzen Analyse</a:t>
            </a:r>
          </a:p>
        </p:txBody>
      </p:sp>
      <p:sp>
        <p:nvSpPr>
          <p:cNvPr id="3" name="Inhaltsplatzhalter 2">
            <a:extLst>
              <a:ext uri="{FF2B5EF4-FFF2-40B4-BE49-F238E27FC236}">
                <a16:creationId xmlns:a16="http://schemas.microsoft.com/office/drawing/2014/main" id="{29040694-AFAE-4434-AAE2-32B937201AF0}"/>
              </a:ext>
            </a:extLst>
          </p:cNvPr>
          <p:cNvSpPr>
            <a:spLocks noGrp="1"/>
          </p:cNvSpPr>
          <p:nvPr>
            <p:ph idx="1"/>
          </p:nvPr>
        </p:nvSpPr>
        <p:spPr>
          <a:xfrm>
            <a:off x="939800" y="1952625"/>
            <a:ext cx="10312400" cy="4351338"/>
          </a:xfrm>
        </p:spPr>
        <p:txBody>
          <a:bodyPr>
            <a:normAutofit lnSpcReduction="10000"/>
          </a:bodyPr>
          <a:lstStyle/>
          <a:p>
            <a:r>
              <a:rPr lang="de-DE" sz="2200" dirty="0">
                <a:effectLst/>
                <a:latin typeface="Arial Nova Cond Light" panose="020B0306020202020204" pitchFamily="34" charset="0"/>
                <a:ea typeface="Times New Roman" panose="02020603050405020304" pitchFamily="18" charset="0"/>
              </a:rPr>
              <a:t>Der Nutzen, den unser Produkt generiert, sehen wir vor allem im Bereich einer Verbesserung der Motivation der Mitarbeiter unseres Kunden, was zu steigender Leistungsbereitschaft und auch zu einer Verbesserung der Arbeitsabläufe im Unternehmen führen kann, da bekannt ist, dass zufriedene Mitarbeiter bessere Arbeit leisten und somit mehr Gewinn für das Unternehmen generieren können. Zudem fördert das Produkt die Kommunikation zwischen Mitarbeitern und Managern. Bei konstant schlechter Stimmung im Unternehmen kann so eine Lösung für die möglichen Problemstellen gefunden werden, da die Mitarbeiter so aufgrund der Anonymen Bewertung keine negativen Konsequenzen erwarten können. </a:t>
            </a:r>
          </a:p>
          <a:p>
            <a:r>
              <a:rPr lang="de-DE" sz="2200" dirty="0">
                <a:effectLst/>
                <a:latin typeface="Arial Nova Cond Light" panose="020B0306020202020204" pitchFamily="34" charset="0"/>
                <a:ea typeface="Times New Roman" panose="02020603050405020304" pitchFamily="18" charset="0"/>
              </a:rPr>
              <a:t>Zudem kann durch diese Gespräche auch die Beschwerdequote im Unternehmen verringert werden, da, falls ein Problem bekannt wird, aufgrund der kontinuierlichen Umfragen schneller gegengesteuert werden kann. </a:t>
            </a:r>
          </a:p>
          <a:p>
            <a:r>
              <a:rPr lang="de-DE" sz="2200" dirty="0">
                <a:effectLst/>
                <a:latin typeface="Arial Nova Cond Light" panose="020B0306020202020204" pitchFamily="34" charset="0"/>
                <a:ea typeface="Times New Roman" panose="02020603050405020304" pitchFamily="18" charset="0"/>
              </a:rPr>
              <a:t>Zusätzlich kann sich durch die Nutzung unserer Dienstleistung auch das Unternehmensimage verbessern, da glückliche Mitarbeiter eher Werbung für das Unternehmen machen als schlecht gelaunte Mitarbeiter.</a:t>
            </a:r>
          </a:p>
          <a:p>
            <a:endParaRPr lang="de-DE" dirty="0">
              <a:latin typeface="Arial Nova Cond Light" panose="020B0306020202020204" pitchFamily="34" charset="0"/>
            </a:endParaRPr>
          </a:p>
        </p:txBody>
      </p:sp>
      <p:cxnSp>
        <p:nvCxnSpPr>
          <p:cNvPr id="4" name="Gerader Verbinder 3">
            <a:extLst>
              <a:ext uri="{FF2B5EF4-FFF2-40B4-BE49-F238E27FC236}">
                <a16:creationId xmlns:a16="http://schemas.microsoft.com/office/drawing/2014/main" id="{3BEDDBEB-8DF4-432E-8452-BA65BD3B95FE}"/>
              </a:ext>
            </a:extLst>
          </p:cNvPr>
          <p:cNvCxnSpPr>
            <a:cxnSpLocks/>
          </p:cNvCxnSpPr>
          <p:nvPr/>
        </p:nvCxnSpPr>
        <p:spPr>
          <a:xfrm>
            <a:off x="0" y="1625600"/>
            <a:ext cx="5080000" cy="0"/>
          </a:xfrm>
          <a:prstGeom prst="line">
            <a:avLst/>
          </a:prstGeom>
          <a:ln w="28575">
            <a:solidFill>
              <a:srgbClr val="FFCC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9775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Einfluss auf Supply Chain und Bestand</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977900" y="2625725"/>
            <a:ext cx="10515600" cy="1831975"/>
          </a:xfrm>
        </p:spPr>
        <p:txBody>
          <a:bodyPr/>
          <a:lstStyle/>
          <a:p>
            <a:pPr marL="0" indent="0">
              <a:buNone/>
            </a:pPr>
            <a:endParaRPr lang="de-DE" sz="2800" dirty="0">
              <a:effectLst/>
              <a:latin typeface="Arial Nova Cond Light" panose="020B0306020202020204" pitchFamily="34" charset="0"/>
              <a:ea typeface="Times New Roman" panose="02020603050405020304" pitchFamily="18" charset="0"/>
            </a:endParaRPr>
          </a:p>
          <a:p>
            <a:pPr marL="0" indent="0">
              <a:buNone/>
            </a:pPr>
            <a:r>
              <a:rPr lang="de-DE" sz="2800" dirty="0">
                <a:effectLst/>
                <a:latin typeface="Arial Nova Cond Light" panose="020B0306020202020204" pitchFamily="34" charset="0"/>
                <a:ea typeface="Times New Roman" panose="02020603050405020304" pitchFamily="18" charset="0"/>
              </a:rPr>
              <a:t>Da wir an einer Dienstleistung arbeiten, die nichts mit einem greifbaren Produkt zu tun hat, sehen wir bei unserem Produkt keine Auswirkungen auf sowohl die Supply Chain von uns und unseren Kunden, als auch auf den Bestand.</a:t>
            </a:r>
          </a:p>
          <a:p>
            <a:pPr marL="0" indent="0">
              <a:buNone/>
            </a:pPr>
            <a:endParaRPr lang="de-DE" dirty="0"/>
          </a:p>
        </p:txBody>
      </p:sp>
    </p:spTree>
    <p:extLst>
      <p:ext uri="{BB962C8B-B14F-4D97-AF65-F5344CB8AC3E}">
        <p14:creationId xmlns:p14="http://schemas.microsoft.com/office/powerpoint/2010/main" val="2917485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SWOT - Analyse</a:t>
            </a:r>
          </a:p>
        </p:txBody>
      </p:sp>
      <p:pic>
        <p:nvPicPr>
          <p:cNvPr id="2" name="Inhaltsplatzhalter 1">
            <a:extLst>
              <a:ext uri="{FF2B5EF4-FFF2-40B4-BE49-F238E27FC236}">
                <a16:creationId xmlns:a16="http://schemas.microsoft.com/office/drawing/2014/main" id="{908AC4B2-C655-4BD6-9FE6-F89A5DEA3C49}"/>
              </a:ext>
            </a:extLst>
          </p:cNvPr>
          <p:cNvPicPr>
            <a:picLocks noGrp="1" noChangeAspect="1"/>
          </p:cNvPicPr>
          <p:nvPr>
            <p:ph idx="1"/>
          </p:nvPr>
        </p:nvPicPr>
        <p:blipFill>
          <a:blip r:embed="rId2"/>
          <a:stretch>
            <a:fillRect/>
          </a:stretch>
        </p:blipFill>
        <p:spPr>
          <a:xfrm>
            <a:off x="2548198" y="1690688"/>
            <a:ext cx="7319702" cy="4113211"/>
          </a:xfrm>
          <a:prstGeom prst="rect">
            <a:avLst/>
          </a:prstGeom>
        </p:spPr>
      </p:pic>
    </p:spTree>
    <p:extLst>
      <p:ext uri="{BB962C8B-B14F-4D97-AF65-F5344CB8AC3E}">
        <p14:creationId xmlns:p14="http://schemas.microsoft.com/office/powerpoint/2010/main" val="1743280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SWOT - Analyse</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381000" y="1955800"/>
            <a:ext cx="6883400" cy="5676899"/>
          </a:xfrm>
        </p:spPr>
        <p:txBody>
          <a:bodyPr>
            <a:normAutofit/>
          </a:bodyPr>
          <a:lstStyle/>
          <a:p>
            <a:pPr marL="0" lvl="0" indent="0">
              <a:lnSpc>
                <a:spcPct val="107000"/>
              </a:lnSpc>
              <a:buNone/>
            </a:pPr>
            <a:r>
              <a:rPr lang="de-DE" sz="1800" b="1" dirty="0" err="1">
                <a:effectLst/>
                <a:latin typeface="Arial Nova Cond Light" panose="020B0306020202020204" pitchFamily="34" charset="0"/>
                <a:ea typeface="Calibri" panose="020F0502020204030204" pitchFamily="34" charset="0"/>
                <a:cs typeface="Times New Roman" panose="02020603050405020304" pitchFamily="18" charset="0"/>
              </a:rPr>
              <a:t>Strengths</a:t>
            </a:r>
            <a:endParaRPr lang="de-DE" sz="1800" b="1"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Mitarbeiterzufriedenheit steigert Produktivität und somit Gewinn</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Verringert Fluktuationsrate</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Steigende Leistungsbereitschaft</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Verbesserung der Arbeitsabläufe</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Fördert Kommunikation zwischen Mitarbeiter und Management</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Personalisierte Vorschläge</a:t>
            </a:r>
          </a:p>
          <a:p>
            <a:pPr marL="457200" lvl="1" indent="0">
              <a:lnSpc>
                <a:spcPct val="107000"/>
              </a:lnSpc>
              <a:buNone/>
            </a:pPr>
            <a:endParaRPr lang="de-DE" sz="18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0" lvl="0" indent="0">
              <a:lnSpc>
                <a:spcPct val="107000"/>
              </a:lnSpc>
              <a:buNone/>
            </a:pPr>
            <a:r>
              <a:rPr lang="de-DE" sz="1800" b="1" dirty="0" err="1">
                <a:effectLst/>
                <a:latin typeface="Arial Nova Cond Light" panose="020B0306020202020204" pitchFamily="34" charset="0"/>
                <a:ea typeface="Calibri" panose="020F0502020204030204" pitchFamily="34" charset="0"/>
                <a:cs typeface="Times New Roman" panose="02020603050405020304" pitchFamily="18" charset="0"/>
              </a:rPr>
              <a:t>Opportunities</a:t>
            </a:r>
            <a:endParaRPr lang="de-DE" sz="1800" b="1"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Ständige Weiterentwicklung durch Feedback der Nutzer</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Verringert Beschwerdequote im Unternehmen</a:t>
            </a:r>
          </a:p>
          <a:p>
            <a:pPr marL="742950" lvl="1" indent="-285750">
              <a:lnSpc>
                <a:spcPct val="107000"/>
              </a:lnSpc>
              <a:buFont typeface="Courier New" panose="02070309020205020404" pitchFamily="49" charset="0"/>
              <a:buChar char="o"/>
            </a:pPr>
            <a:r>
              <a:rPr lang="de-DE" sz="1800" dirty="0">
                <a:effectLst/>
                <a:latin typeface="Arial Nova Cond Light" panose="020B0306020202020204" pitchFamily="34" charset="0"/>
                <a:ea typeface="Calibri" panose="020F0502020204030204" pitchFamily="34" charset="0"/>
                <a:cs typeface="Times New Roman" panose="02020603050405020304" pitchFamily="18" charset="0"/>
              </a:rPr>
              <a:t>Unternehmensimage kann sich verbessern</a:t>
            </a:r>
            <a:r>
              <a:rPr lang="de-DE"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de-DE" sz="2000" dirty="0"/>
          </a:p>
        </p:txBody>
      </p:sp>
      <p:sp>
        <p:nvSpPr>
          <p:cNvPr id="5" name="Inhaltsplatzhalter 2">
            <a:extLst>
              <a:ext uri="{FF2B5EF4-FFF2-40B4-BE49-F238E27FC236}">
                <a16:creationId xmlns:a16="http://schemas.microsoft.com/office/drawing/2014/main" id="{E0466672-D0CA-4A45-9383-D4B97A0B6C29}"/>
              </a:ext>
            </a:extLst>
          </p:cNvPr>
          <p:cNvSpPr txBox="1">
            <a:spLocks/>
          </p:cNvSpPr>
          <p:nvPr/>
        </p:nvSpPr>
        <p:spPr>
          <a:xfrm>
            <a:off x="7162800" y="2997200"/>
            <a:ext cx="4394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buNone/>
            </a:pPr>
            <a:r>
              <a:rPr lang="de-DE" sz="1800" b="1" dirty="0" err="1">
                <a:latin typeface="Arial Nova Cond Light" panose="020B0306020202020204" pitchFamily="34" charset="0"/>
                <a:ea typeface="Calibri" panose="020F0502020204030204" pitchFamily="34" charset="0"/>
                <a:cs typeface="Times New Roman" panose="02020603050405020304" pitchFamily="18" charset="0"/>
              </a:rPr>
              <a:t>Weaknesses</a:t>
            </a:r>
            <a:endParaRPr lang="de-DE" sz="1800" b="1" dirty="0">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de-DE" sz="1800" dirty="0">
                <a:latin typeface="Arial Nova Cond Light" panose="020B0306020202020204" pitchFamily="34" charset="0"/>
                <a:ea typeface="Calibri" panose="020F0502020204030204" pitchFamily="34" charset="0"/>
                <a:cs typeface="Times New Roman" panose="02020603050405020304" pitchFamily="18" charset="0"/>
              </a:rPr>
              <a:t>Mitarbeiter müssen App freiwillig nutzen</a:t>
            </a:r>
          </a:p>
          <a:p>
            <a:pPr marL="742950" lvl="1" indent="-285750">
              <a:lnSpc>
                <a:spcPct val="107000"/>
              </a:lnSpc>
              <a:buFont typeface="Courier New" panose="02070309020205020404" pitchFamily="49" charset="0"/>
              <a:buChar char="o"/>
            </a:pPr>
            <a:r>
              <a:rPr lang="de-DE" sz="1800" dirty="0">
                <a:latin typeface="Arial Nova Cond Light" panose="020B0306020202020204" pitchFamily="34" charset="0"/>
                <a:ea typeface="Calibri" panose="020F0502020204030204" pitchFamily="34" charset="0"/>
                <a:cs typeface="Times New Roman" panose="02020603050405020304" pitchFamily="18" charset="0"/>
              </a:rPr>
              <a:t>Vorgetäuschte Emotionen</a:t>
            </a:r>
          </a:p>
          <a:p>
            <a:pPr marL="457200" lvl="1" indent="0">
              <a:lnSpc>
                <a:spcPct val="107000"/>
              </a:lnSpc>
              <a:buNone/>
            </a:pPr>
            <a:endParaRPr lang="de-DE" sz="1800" dirty="0">
              <a:latin typeface="Arial Nova Cond Light" panose="020B0306020202020204" pitchFamily="34" charset="0"/>
              <a:ea typeface="Calibri" panose="020F0502020204030204" pitchFamily="34" charset="0"/>
              <a:cs typeface="Times New Roman" panose="02020603050405020304" pitchFamily="18" charset="0"/>
            </a:endParaRPr>
          </a:p>
          <a:p>
            <a:pPr marL="0" indent="0">
              <a:lnSpc>
                <a:spcPct val="107000"/>
              </a:lnSpc>
              <a:buNone/>
            </a:pPr>
            <a:r>
              <a:rPr lang="de-DE" sz="1800" b="1" dirty="0" err="1">
                <a:latin typeface="Arial Nova Cond Light" panose="020B0306020202020204" pitchFamily="34" charset="0"/>
                <a:ea typeface="Calibri" panose="020F0502020204030204" pitchFamily="34" charset="0"/>
                <a:cs typeface="Times New Roman" panose="02020603050405020304" pitchFamily="18" charset="0"/>
              </a:rPr>
              <a:t>Threats</a:t>
            </a:r>
            <a:endParaRPr lang="de-DE" sz="1800" b="1" dirty="0">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de-DE" sz="1800" dirty="0">
                <a:latin typeface="Arial Nova Cond Light" panose="020B0306020202020204" pitchFamily="34" charset="0"/>
                <a:ea typeface="Calibri" panose="020F0502020204030204" pitchFamily="34" charset="0"/>
                <a:cs typeface="Times New Roman" panose="02020603050405020304" pitchFamily="18" charset="0"/>
              </a:rPr>
              <a:t>Mitarbeiter weigern sich die App zu nutzen</a:t>
            </a:r>
          </a:p>
          <a:p>
            <a:pPr marL="0" indent="0">
              <a:lnSpc>
                <a:spcPct val="107000"/>
              </a:lnSpc>
              <a:spcAft>
                <a:spcPts val="800"/>
              </a:spcAft>
              <a:buNone/>
            </a:pPr>
            <a:endParaRPr lang="de-DE" sz="1800" dirty="0">
              <a:latin typeface="Calibri" panose="020F0502020204030204" pitchFamily="34" charset="0"/>
              <a:ea typeface="Calibri" panose="020F0502020204030204" pitchFamily="34" charset="0"/>
              <a:cs typeface="Times New Roman" panose="02020603050405020304" pitchFamily="18" charset="0"/>
            </a:endParaRPr>
          </a:p>
          <a:p>
            <a:endParaRPr lang="de-DE" sz="1800" dirty="0"/>
          </a:p>
        </p:txBody>
      </p:sp>
    </p:spTree>
    <p:extLst>
      <p:ext uri="{BB962C8B-B14F-4D97-AF65-F5344CB8AC3E}">
        <p14:creationId xmlns:p14="http://schemas.microsoft.com/office/powerpoint/2010/main" val="1657438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Auswirkungen auf Marketing &amp; Branding</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2527300" y="2552701"/>
            <a:ext cx="6883400" cy="2413000"/>
          </a:xfrm>
        </p:spPr>
        <p:txBody>
          <a:bodyPr>
            <a:normAutofit/>
          </a:bodyPr>
          <a:lstStyle/>
          <a:p>
            <a:r>
              <a:rPr lang="de-DE" sz="2000" dirty="0"/>
              <a:t>Start-Up </a:t>
            </a:r>
            <a:r>
              <a:rPr lang="de-DE" sz="2000" dirty="0">
                <a:sym typeface="Wingdings" panose="05000000000000000000" pitchFamily="2" charset="2"/>
              </a:rPr>
              <a:t> Marketing und Branding für Produkt entspricht dem Marketing und Branding für das Unternehmen</a:t>
            </a:r>
          </a:p>
          <a:p>
            <a:endParaRPr lang="de-DE" sz="2000" dirty="0">
              <a:sym typeface="Wingdings" panose="05000000000000000000" pitchFamily="2" charset="2"/>
            </a:endParaRPr>
          </a:p>
          <a:p>
            <a:r>
              <a:rPr lang="de-DE" sz="2000" dirty="0">
                <a:sym typeface="Wingdings" panose="05000000000000000000" pitchFamily="2" charset="2"/>
              </a:rPr>
              <a:t>Bislang keine Marketing- oder Branding Strategie </a:t>
            </a:r>
          </a:p>
          <a:p>
            <a:pPr marL="0" indent="0">
              <a:buNone/>
            </a:pPr>
            <a:r>
              <a:rPr lang="de-DE" sz="2000" dirty="0">
                <a:sym typeface="Wingdings" panose="05000000000000000000" pitchFamily="2" charset="2"/>
              </a:rPr>
              <a:t>   Neuimplementierung</a:t>
            </a:r>
            <a:endParaRPr lang="de-DE" sz="2000" dirty="0"/>
          </a:p>
          <a:p>
            <a:pPr marL="0" indent="0">
              <a:buNone/>
            </a:pPr>
            <a:endParaRPr lang="de-DE" sz="2000" dirty="0"/>
          </a:p>
        </p:txBody>
      </p:sp>
    </p:spTree>
    <p:extLst>
      <p:ext uri="{BB962C8B-B14F-4D97-AF65-F5344CB8AC3E}">
        <p14:creationId xmlns:p14="http://schemas.microsoft.com/office/powerpoint/2010/main" val="2713551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50C0CF-0462-4735-AA41-8CEE5CFDC88D}"/>
              </a:ext>
            </a:extLst>
          </p:cNvPr>
          <p:cNvSpPr>
            <a:spLocks noGrp="1"/>
          </p:cNvSpPr>
          <p:nvPr>
            <p:ph type="title"/>
          </p:nvPr>
        </p:nvSpPr>
        <p:spPr>
          <a:xfrm>
            <a:off x="170310" y="467204"/>
            <a:ext cx="10515600" cy="1325563"/>
          </a:xfrm>
        </p:spPr>
        <p:txBody>
          <a:bodyPr/>
          <a:lstStyle/>
          <a:p>
            <a:r>
              <a:rPr lang="de-DE" dirty="0">
                <a:latin typeface="Arial Nova Cond Light" panose="020B0306020202020204" pitchFamily="34" charset="0"/>
              </a:rPr>
              <a:t>Auswirkungen auf Marketing &amp; Branding</a:t>
            </a:r>
          </a:p>
        </p:txBody>
      </p:sp>
      <p:sp>
        <p:nvSpPr>
          <p:cNvPr id="4" name="Ellipse 3">
            <a:extLst>
              <a:ext uri="{FF2B5EF4-FFF2-40B4-BE49-F238E27FC236}">
                <a16:creationId xmlns:a16="http://schemas.microsoft.com/office/drawing/2014/main" id="{287DEB2B-1FED-4D41-995C-AE9E483B8643}"/>
              </a:ext>
            </a:extLst>
          </p:cNvPr>
          <p:cNvSpPr/>
          <p:nvPr/>
        </p:nvSpPr>
        <p:spPr>
          <a:xfrm>
            <a:off x="4999817" y="2797832"/>
            <a:ext cx="2520000" cy="2520000"/>
          </a:xfrm>
          <a:prstGeom prst="ellipse">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5" name="Ellipse 4">
            <a:extLst>
              <a:ext uri="{FF2B5EF4-FFF2-40B4-BE49-F238E27FC236}">
                <a16:creationId xmlns:a16="http://schemas.microsoft.com/office/drawing/2014/main" id="{49FC8E88-2903-4269-99F5-FF2708A55EFD}"/>
              </a:ext>
            </a:extLst>
          </p:cNvPr>
          <p:cNvSpPr/>
          <p:nvPr/>
        </p:nvSpPr>
        <p:spPr>
          <a:xfrm>
            <a:off x="3427074" y="2035383"/>
            <a:ext cx="1800000" cy="1800000"/>
          </a:xfrm>
          <a:prstGeom prst="ellipse">
            <a:avLst/>
          </a:prstGeom>
          <a:solidFill>
            <a:srgbClr val="FF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6" name="Ellipse 5">
            <a:extLst>
              <a:ext uri="{FF2B5EF4-FFF2-40B4-BE49-F238E27FC236}">
                <a16:creationId xmlns:a16="http://schemas.microsoft.com/office/drawing/2014/main" id="{6867D923-E20C-4722-8D55-2D135E2C80D8}"/>
              </a:ext>
            </a:extLst>
          </p:cNvPr>
          <p:cNvSpPr/>
          <p:nvPr/>
        </p:nvSpPr>
        <p:spPr>
          <a:xfrm>
            <a:off x="7254330" y="2014503"/>
            <a:ext cx="1800000" cy="1800000"/>
          </a:xfrm>
          <a:prstGeom prst="ellipse">
            <a:avLst/>
          </a:prstGeom>
          <a:solidFill>
            <a:srgbClr val="FF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dirty="0">
              <a:latin typeface="Arial Nova Cond Light" panose="020B0306020202020204" pitchFamily="34" charset="0"/>
            </a:endParaRPr>
          </a:p>
        </p:txBody>
      </p:sp>
      <p:sp>
        <p:nvSpPr>
          <p:cNvPr id="7" name="Ellipse 6">
            <a:extLst>
              <a:ext uri="{FF2B5EF4-FFF2-40B4-BE49-F238E27FC236}">
                <a16:creationId xmlns:a16="http://schemas.microsoft.com/office/drawing/2014/main" id="{22B61C29-FD29-4A8E-85EA-E4CCDB2B1499}"/>
              </a:ext>
            </a:extLst>
          </p:cNvPr>
          <p:cNvSpPr/>
          <p:nvPr/>
        </p:nvSpPr>
        <p:spPr>
          <a:xfrm>
            <a:off x="3595817" y="4590796"/>
            <a:ext cx="1800000" cy="1800000"/>
          </a:xfrm>
          <a:prstGeom prst="ellipse">
            <a:avLst/>
          </a:prstGeom>
          <a:solidFill>
            <a:srgbClr val="FF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8" name="Ellipse 7">
            <a:extLst>
              <a:ext uri="{FF2B5EF4-FFF2-40B4-BE49-F238E27FC236}">
                <a16:creationId xmlns:a16="http://schemas.microsoft.com/office/drawing/2014/main" id="{03EDA982-951D-41FA-9F8D-A667C9C9468E}"/>
              </a:ext>
            </a:extLst>
          </p:cNvPr>
          <p:cNvSpPr/>
          <p:nvPr/>
        </p:nvSpPr>
        <p:spPr>
          <a:xfrm>
            <a:off x="7082188" y="4590796"/>
            <a:ext cx="1800000" cy="1800000"/>
          </a:xfrm>
          <a:prstGeom prst="ellipse">
            <a:avLst/>
          </a:prstGeom>
          <a:solidFill>
            <a:srgbClr val="FFFF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9" name="Textfeld 8">
            <a:extLst>
              <a:ext uri="{FF2B5EF4-FFF2-40B4-BE49-F238E27FC236}">
                <a16:creationId xmlns:a16="http://schemas.microsoft.com/office/drawing/2014/main" id="{D0F5E755-0D23-4460-A059-45387338C06C}"/>
              </a:ext>
            </a:extLst>
          </p:cNvPr>
          <p:cNvSpPr txBox="1"/>
          <p:nvPr/>
        </p:nvSpPr>
        <p:spPr>
          <a:xfrm>
            <a:off x="3786666" y="2735328"/>
            <a:ext cx="1157929" cy="400110"/>
          </a:xfrm>
          <a:prstGeom prst="rect">
            <a:avLst/>
          </a:prstGeom>
          <a:noFill/>
        </p:spPr>
        <p:txBody>
          <a:bodyPr wrap="square" rtlCol="0">
            <a:spAutoFit/>
          </a:bodyPr>
          <a:lstStyle/>
          <a:p>
            <a:pPr algn="ctr"/>
            <a:r>
              <a:rPr lang="de-DE" sz="2000" dirty="0" err="1">
                <a:latin typeface="Arial Nova Cond Light" panose="020B0306020202020204" pitchFamily="34" charset="0"/>
              </a:rPr>
              <a:t>Product</a:t>
            </a:r>
            <a:endParaRPr lang="de-DE" sz="2000" dirty="0">
              <a:latin typeface="Arial Nova Cond Light" panose="020B0306020202020204" pitchFamily="34" charset="0"/>
            </a:endParaRPr>
          </a:p>
        </p:txBody>
      </p:sp>
      <p:sp>
        <p:nvSpPr>
          <p:cNvPr id="10" name="Textfeld 9">
            <a:extLst>
              <a:ext uri="{FF2B5EF4-FFF2-40B4-BE49-F238E27FC236}">
                <a16:creationId xmlns:a16="http://schemas.microsoft.com/office/drawing/2014/main" id="{B87FBD5B-BED6-4C55-B7FC-00276DA3FD30}"/>
              </a:ext>
            </a:extLst>
          </p:cNvPr>
          <p:cNvSpPr txBox="1"/>
          <p:nvPr/>
        </p:nvSpPr>
        <p:spPr>
          <a:xfrm>
            <a:off x="7612533" y="2672972"/>
            <a:ext cx="1157929" cy="400110"/>
          </a:xfrm>
          <a:prstGeom prst="rect">
            <a:avLst/>
          </a:prstGeom>
          <a:noFill/>
        </p:spPr>
        <p:txBody>
          <a:bodyPr wrap="square" rtlCol="0">
            <a:spAutoFit/>
          </a:bodyPr>
          <a:lstStyle/>
          <a:p>
            <a:pPr algn="ctr"/>
            <a:r>
              <a:rPr lang="de-DE" sz="2000" dirty="0">
                <a:latin typeface="Arial Nova Cond Light" panose="020B0306020202020204" pitchFamily="34" charset="0"/>
              </a:rPr>
              <a:t>Price</a:t>
            </a:r>
          </a:p>
        </p:txBody>
      </p:sp>
      <p:sp>
        <p:nvSpPr>
          <p:cNvPr id="11" name="Textfeld 10">
            <a:extLst>
              <a:ext uri="{FF2B5EF4-FFF2-40B4-BE49-F238E27FC236}">
                <a16:creationId xmlns:a16="http://schemas.microsoft.com/office/drawing/2014/main" id="{280D8F86-AE72-43AA-B32E-226368E443D5}"/>
              </a:ext>
            </a:extLst>
          </p:cNvPr>
          <p:cNvSpPr txBox="1"/>
          <p:nvPr/>
        </p:nvSpPr>
        <p:spPr>
          <a:xfrm>
            <a:off x="3960152" y="5201475"/>
            <a:ext cx="1157929" cy="400110"/>
          </a:xfrm>
          <a:prstGeom prst="rect">
            <a:avLst/>
          </a:prstGeom>
          <a:noFill/>
        </p:spPr>
        <p:txBody>
          <a:bodyPr wrap="square" rtlCol="0">
            <a:spAutoFit/>
          </a:bodyPr>
          <a:lstStyle/>
          <a:p>
            <a:pPr algn="ctr"/>
            <a:r>
              <a:rPr lang="de-DE" sz="2000" dirty="0">
                <a:latin typeface="Arial Nova Cond Light" panose="020B0306020202020204" pitchFamily="34" charset="0"/>
              </a:rPr>
              <a:t>Place</a:t>
            </a:r>
          </a:p>
        </p:txBody>
      </p:sp>
      <p:sp>
        <p:nvSpPr>
          <p:cNvPr id="12" name="Textfeld 11">
            <a:extLst>
              <a:ext uri="{FF2B5EF4-FFF2-40B4-BE49-F238E27FC236}">
                <a16:creationId xmlns:a16="http://schemas.microsoft.com/office/drawing/2014/main" id="{F2B8E249-F152-4316-8AC6-A1E0285A5849}"/>
              </a:ext>
            </a:extLst>
          </p:cNvPr>
          <p:cNvSpPr txBox="1"/>
          <p:nvPr/>
        </p:nvSpPr>
        <p:spPr>
          <a:xfrm>
            <a:off x="7289701" y="5290741"/>
            <a:ext cx="1384974" cy="400110"/>
          </a:xfrm>
          <a:prstGeom prst="rect">
            <a:avLst/>
          </a:prstGeom>
          <a:noFill/>
        </p:spPr>
        <p:txBody>
          <a:bodyPr wrap="square" rtlCol="0">
            <a:spAutoFit/>
          </a:bodyPr>
          <a:lstStyle/>
          <a:p>
            <a:pPr algn="ctr"/>
            <a:r>
              <a:rPr lang="de-DE" sz="2000" dirty="0">
                <a:latin typeface="Arial Nova Cond Light" panose="020B0306020202020204" pitchFamily="34" charset="0"/>
              </a:rPr>
              <a:t>Promotion</a:t>
            </a:r>
          </a:p>
        </p:txBody>
      </p:sp>
      <p:sp>
        <p:nvSpPr>
          <p:cNvPr id="13" name="Textfeld 12">
            <a:extLst>
              <a:ext uri="{FF2B5EF4-FFF2-40B4-BE49-F238E27FC236}">
                <a16:creationId xmlns:a16="http://schemas.microsoft.com/office/drawing/2014/main" id="{5D8A59CB-0613-4B10-A80C-2882F050F1EF}"/>
              </a:ext>
            </a:extLst>
          </p:cNvPr>
          <p:cNvSpPr txBox="1"/>
          <p:nvPr/>
        </p:nvSpPr>
        <p:spPr>
          <a:xfrm>
            <a:off x="5644010" y="3703889"/>
            <a:ext cx="1335780" cy="707886"/>
          </a:xfrm>
          <a:prstGeom prst="rect">
            <a:avLst/>
          </a:prstGeom>
          <a:noFill/>
        </p:spPr>
        <p:txBody>
          <a:bodyPr wrap="square" rtlCol="0">
            <a:spAutoFit/>
          </a:bodyPr>
          <a:lstStyle/>
          <a:p>
            <a:pPr algn="ctr"/>
            <a:r>
              <a:rPr lang="de-DE" sz="2000" dirty="0">
                <a:latin typeface="Arial Nova Cond Light" panose="020B0306020202020204" pitchFamily="34" charset="0"/>
              </a:rPr>
              <a:t>Marketing Mix</a:t>
            </a:r>
          </a:p>
        </p:txBody>
      </p:sp>
      <p:sp>
        <p:nvSpPr>
          <p:cNvPr id="3" name="Textfeld 2">
            <a:extLst>
              <a:ext uri="{FF2B5EF4-FFF2-40B4-BE49-F238E27FC236}">
                <a16:creationId xmlns:a16="http://schemas.microsoft.com/office/drawing/2014/main" id="{202FC524-A8A3-49AD-894B-3BF6BACB532A}"/>
              </a:ext>
            </a:extLst>
          </p:cNvPr>
          <p:cNvSpPr txBox="1"/>
          <p:nvPr/>
        </p:nvSpPr>
        <p:spPr>
          <a:xfrm>
            <a:off x="461060" y="2923775"/>
            <a:ext cx="2195704" cy="1200329"/>
          </a:xfrm>
          <a:prstGeom prst="rect">
            <a:avLst/>
          </a:prstGeom>
          <a:noFill/>
        </p:spPr>
        <p:txBody>
          <a:bodyPr wrap="square" rtlCol="0">
            <a:spAutoFit/>
          </a:bodyPr>
          <a:lstStyle/>
          <a:p>
            <a:r>
              <a:rPr lang="de-DE" sz="2400" b="1" dirty="0"/>
              <a:t>Auswirkungen des Projekts auf Marketing</a:t>
            </a:r>
          </a:p>
        </p:txBody>
      </p:sp>
    </p:spTree>
    <p:extLst>
      <p:ext uri="{BB962C8B-B14F-4D97-AF65-F5344CB8AC3E}">
        <p14:creationId xmlns:p14="http://schemas.microsoft.com/office/powerpoint/2010/main" val="1275153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0D1339-D51A-4326-B02A-4FAE9183DF75}"/>
              </a:ext>
            </a:extLst>
          </p:cNvPr>
          <p:cNvSpPr>
            <a:spLocks noGrp="1"/>
          </p:cNvSpPr>
          <p:nvPr>
            <p:ph type="title"/>
          </p:nvPr>
        </p:nvSpPr>
        <p:spPr>
          <a:xfrm>
            <a:off x="704850" y="2225278"/>
            <a:ext cx="10515600" cy="1325563"/>
          </a:xfrm>
          <a:effectLst>
            <a:glow rad="63500">
              <a:schemeClr val="accent4">
                <a:satMod val="175000"/>
                <a:alpha val="40000"/>
              </a:schemeClr>
            </a:glow>
          </a:effectLst>
        </p:spPr>
        <p:txBody>
          <a:bodyPr>
            <a:normAutofit/>
          </a:bodyPr>
          <a:lstStyle/>
          <a:p>
            <a:pPr algn="ctr"/>
            <a:r>
              <a:rPr lang="de-DE" sz="8800" b="1" dirty="0">
                <a:solidFill>
                  <a:srgbClr val="FFC000"/>
                </a:solidFill>
                <a:latin typeface="Arial Nova Cond Light" panose="020B0306020202020204" pitchFamily="34" charset="0"/>
              </a:rPr>
              <a:t>Mission Smile</a:t>
            </a:r>
          </a:p>
        </p:txBody>
      </p:sp>
      <p:sp>
        <p:nvSpPr>
          <p:cNvPr id="3" name="Inhaltsplatzhalter 2">
            <a:extLst>
              <a:ext uri="{FF2B5EF4-FFF2-40B4-BE49-F238E27FC236}">
                <a16:creationId xmlns:a16="http://schemas.microsoft.com/office/drawing/2014/main" id="{073B6F9C-D85D-46C5-915F-40D6407A4EE1}"/>
              </a:ext>
            </a:extLst>
          </p:cNvPr>
          <p:cNvSpPr>
            <a:spLocks noGrp="1"/>
          </p:cNvSpPr>
          <p:nvPr>
            <p:ph idx="1"/>
          </p:nvPr>
        </p:nvSpPr>
        <p:spPr>
          <a:xfrm>
            <a:off x="704850" y="3871118"/>
            <a:ext cx="10515600" cy="604838"/>
          </a:xfrm>
        </p:spPr>
        <p:txBody>
          <a:bodyPr>
            <a:normAutofit/>
          </a:bodyPr>
          <a:lstStyle/>
          <a:p>
            <a:pPr marL="0" indent="0" algn="ctr">
              <a:buNone/>
            </a:pPr>
            <a:r>
              <a:rPr lang="de-DE" sz="3600" dirty="0" err="1">
                <a:latin typeface="Arial Nova Cond Light" panose="020B0306020202020204" pitchFamily="34" charset="0"/>
              </a:rPr>
              <a:t>We</a:t>
            </a:r>
            <a:r>
              <a:rPr lang="de-DE" sz="3600" dirty="0">
                <a:latin typeface="Arial Nova Cond Light" panose="020B0306020202020204" pitchFamily="34" charset="0"/>
              </a:rPr>
              <a:t> </a:t>
            </a:r>
            <a:r>
              <a:rPr lang="de-DE" sz="3600" dirty="0" err="1">
                <a:latin typeface="Arial Nova Cond Light" panose="020B0306020202020204" pitchFamily="34" charset="0"/>
              </a:rPr>
              <a:t>create</a:t>
            </a:r>
            <a:r>
              <a:rPr lang="de-DE" sz="3600" dirty="0">
                <a:latin typeface="Arial Nova Cond Light" panose="020B0306020202020204" pitchFamily="34" charset="0"/>
              </a:rPr>
              <a:t> </a:t>
            </a:r>
            <a:r>
              <a:rPr lang="de-DE" sz="3600" dirty="0" err="1">
                <a:latin typeface="Arial Nova Cond Light" panose="020B0306020202020204" pitchFamily="34" charset="0"/>
              </a:rPr>
              <a:t>Happiness</a:t>
            </a:r>
            <a:r>
              <a:rPr lang="de-DE" sz="3600" dirty="0">
                <a:latin typeface="Arial Nova Cond Light" panose="020B0306020202020204" pitchFamily="34" charset="0"/>
              </a:rPr>
              <a:t>!</a:t>
            </a:r>
          </a:p>
        </p:txBody>
      </p:sp>
      <p:cxnSp>
        <p:nvCxnSpPr>
          <p:cNvPr id="10" name="Gerader Verbinder 9">
            <a:extLst>
              <a:ext uri="{FF2B5EF4-FFF2-40B4-BE49-F238E27FC236}">
                <a16:creationId xmlns:a16="http://schemas.microsoft.com/office/drawing/2014/main" id="{8197559D-92B5-47B3-B139-C7801CE5FFA3}"/>
              </a:ext>
            </a:extLst>
          </p:cNvPr>
          <p:cNvCxnSpPr/>
          <p:nvPr/>
        </p:nvCxnSpPr>
        <p:spPr>
          <a:xfrm>
            <a:off x="5041900" y="3657600"/>
            <a:ext cx="1968500" cy="0"/>
          </a:xfrm>
          <a:prstGeom prst="line">
            <a:avLst/>
          </a:prstGeom>
          <a:ln w="38100">
            <a:solidFill>
              <a:srgbClr val="FFCC99"/>
            </a:solidFill>
          </a:ln>
        </p:spPr>
        <p:style>
          <a:lnRef idx="1">
            <a:schemeClr val="accent1"/>
          </a:lnRef>
          <a:fillRef idx="0">
            <a:schemeClr val="accent1"/>
          </a:fillRef>
          <a:effectRef idx="0">
            <a:schemeClr val="accent1"/>
          </a:effectRef>
          <a:fontRef idx="minor">
            <a:schemeClr val="tx1"/>
          </a:fontRef>
        </p:style>
      </p:cxnSp>
      <p:sp>
        <p:nvSpPr>
          <p:cNvPr id="13" name="Textfeld 12">
            <a:extLst>
              <a:ext uri="{FF2B5EF4-FFF2-40B4-BE49-F238E27FC236}">
                <a16:creationId xmlns:a16="http://schemas.microsoft.com/office/drawing/2014/main" id="{5BDA5265-34AB-488C-AF1A-0323F809701F}"/>
              </a:ext>
            </a:extLst>
          </p:cNvPr>
          <p:cNvSpPr txBox="1"/>
          <p:nvPr/>
        </p:nvSpPr>
        <p:spPr>
          <a:xfrm>
            <a:off x="10655300" y="469900"/>
            <a:ext cx="1536700" cy="369332"/>
          </a:xfrm>
          <a:prstGeom prst="rect">
            <a:avLst/>
          </a:prstGeom>
          <a:noFill/>
        </p:spPr>
        <p:txBody>
          <a:bodyPr wrap="square" rtlCol="0">
            <a:spAutoFit/>
          </a:bodyPr>
          <a:lstStyle/>
          <a:p>
            <a:r>
              <a:rPr lang="de-DE" dirty="0"/>
              <a:t>07.01.2022</a:t>
            </a:r>
          </a:p>
        </p:txBody>
      </p:sp>
      <p:pic>
        <p:nvPicPr>
          <p:cNvPr id="5" name="Grafik 4" descr="Ein Bild, das Text enthält.&#10;&#10;Automatisch generierte Beschreibung">
            <a:extLst>
              <a:ext uri="{FF2B5EF4-FFF2-40B4-BE49-F238E27FC236}">
                <a16:creationId xmlns:a16="http://schemas.microsoft.com/office/drawing/2014/main" id="{DB3E99E2-4336-4FF5-A370-07036C1B8815}"/>
              </a:ext>
            </a:extLst>
          </p:cNvPr>
          <p:cNvPicPr>
            <a:picLocks noChangeAspect="1"/>
          </p:cNvPicPr>
          <p:nvPr/>
        </p:nvPicPr>
        <p:blipFill rotWithShape="1">
          <a:blip r:embed="rId3">
            <a:extLst>
              <a:ext uri="{28A0092B-C50C-407E-A947-70E740481C1C}">
                <a14:useLocalDpi xmlns:a14="http://schemas.microsoft.com/office/drawing/2010/main" val="0"/>
              </a:ext>
            </a:extLst>
          </a:blip>
          <a:srcRect l="33914" t="34404" r="15215" b="34404"/>
          <a:stretch/>
        </p:blipFill>
        <p:spPr>
          <a:xfrm>
            <a:off x="2381249" y="1924943"/>
            <a:ext cx="7575992" cy="3251795"/>
          </a:xfrm>
          <a:prstGeom prst="rect">
            <a:avLst/>
          </a:prstGeom>
        </p:spPr>
      </p:pic>
    </p:spTree>
    <p:extLst>
      <p:ext uri="{BB962C8B-B14F-4D97-AF65-F5344CB8AC3E}">
        <p14:creationId xmlns:p14="http://schemas.microsoft.com/office/powerpoint/2010/main" val="13112353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Auswirkungen auf Marketing &amp; Branding</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838200" y="1981201"/>
            <a:ext cx="4432300" cy="4216400"/>
          </a:xfrm>
        </p:spPr>
        <p:txBody>
          <a:bodyPr>
            <a:normAutofit/>
          </a:bodyPr>
          <a:lstStyle/>
          <a:p>
            <a:pPr marL="0" indent="0">
              <a:buNone/>
            </a:pPr>
            <a:r>
              <a:rPr lang="de-DE" sz="2000" b="1" dirty="0">
                <a:latin typeface="Arial Nova Cond Light" panose="020B0306020202020204" pitchFamily="34" charset="0"/>
              </a:rPr>
              <a:t>Price</a:t>
            </a:r>
          </a:p>
          <a:p>
            <a:r>
              <a:rPr lang="de-DE" sz="2000" dirty="0">
                <a:latin typeface="Arial Nova Cond Light" panose="020B0306020202020204" pitchFamily="34" charset="0"/>
              </a:rPr>
              <a:t>Hochpreisstrategie</a:t>
            </a:r>
          </a:p>
          <a:p>
            <a:pPr>
              <a:buFont typeface="Wingdings" panose="05000000000000000000" pitchFamily="2" charset="2"/>
              <a:buChar char="à"/>
            </a:pPr>
            <a:r>
              <a:rPr lang="de-DE" sz="2000" dirty="0">
                <a:latin typeface="Arial Nova Cond Light" panose="020B0306020202020204" pitchFamily="34" charset="0"/>
                <a:sym typeface="Wingdings" panose="05000000000000000000" pitchFamily="2" charset="2"/>
              </a:rPr>
              <a:t>neuartige Software, wenig Konkurrenz</a:t>
            </a:r>
          </a:p>
          <a:p>
            <a:r>
              <a:rPr lang="de-DE" sz="2000" dirty="0">
                <a:latin typeface="Arial Nova Cond Light" panose="020B0306020202020204" pitchFamily="34" charset="0"/>
                <a:sym typeface="Wingdings" panose="05000000000000000000" pitchFamily="2" charset="2"/>
              </a:rPr>
              <a:t>Rabatte bei langfristiger Nutzung</a:t>
            </a:r>
          </a:p>
          <a:p>
            <a:r>
              <a:rPr lang="de-DE" sz="2000" dirty="0">
                <a:latin typeface="Arial Nova Cond Light" panose="020B0306020202020204" pitchFamily="34" charset="0"/>
                <a:sym typeface="Wingdings" panose="05000000000000000000" pitchFamily="2" charset="2"/>
              </a:rPr>
              <a:t>Preis abhängig von Unternehmensgröße</a:t>
            </a:r>
          </a:p>
          <a:p>
            <a:endParaRPr lang="de-DE" sz="2000" dirty="0">
              <a:latin typeface="Arial Nova Cond Light" panose="020B0306020202020204" pitchFamily="34" charset="0"/>
              <a:sym typeface="Wingdings" panose="05000000000000000000" pitchFamily="2" charset="2"/>
            </a:endParaRPr>
          </a:p>
          <a:p>
            <a:pPr marL="0" indent="0">
              <a:buNone/>
            </a:pPr>
            <a:r>
              <a:rPr lang="de-DE" sz="2000" b="1" dirty="0">
                <a:latin typeface="Arial Nova Cond Light" panose="020B0306020202020204" pitchFamily="34" charset="0"/>
                <a:sym typeface="Wingdings" panose="05000000000000000000" pitchFamily="2" charset="2"/>
              </a:rPr>
              <a:t>Place</a:t>
            </a:r>
          </a:p>
          <a:p>
            <a:r>
              <a:rPr lang="de-DE" sz="2000" dirty="0">
                <a:latin typeface="Arial Nova Cond Light" panose="020B0306020202020204" pitchFamily="34" charset="0"/>
              </a:rPr>
              <a:t>Internet </a:t>
            </a:r>
            <a:r>
              <a:rPr lang="de-DE" sz="2000" dirty="0">
                <a:latin typeface="Arial Nova Cond Light" panose="020B0306020202020204" pitchFamily="34" charset="0"/>
                <a:sym typeface="Wingdings" panose="05000000000000000000" pitchFamily="2" charset="2"/>
              </a:rPr>
              <a:t> </a:t>
            </a:r>
          </a:p>
          <a:p>
            <a:pPr marL="0" indent="0">
              <a:buNone/>
            </a:pPr>
            <a:r>
              <a:rPr lang="de-DE" sz="2000" dirty="0">
                <a:latin typeface="Arial Nova Cond Light" panose="020B0306020202020204" pitchFamily="34" charset="0"/>
                <a:sym typeface="Wingdings" panose="05000000000000000000" pitchFamily="2" charset="2"/>
              </a:rPr>
              <a:t>  Homepage</a:t>
            </a:r>
          </a:p>
          <a:p>
            <a:endParaRPr lang="de-DE" sz="2000" dirty="0"/>
          </a:p>
          <a:p>
            <a:pPr marL="0" indent="0">
              <a:buNone/>
            </a:pPr>
            <a:endParaRPr lang="de-DE" sz="2000" dirty="0"/>
          </a:p>
        </p:txBody>
      </p:sp>
      <p:sp>
        <p:nvSpPr>
          <p:cNvPr id="4" name="Inhaltsplatzhalter 2">
            <a:extLst>
              <a:ext uri="{FF2B5EF4-FFF2-40B4-BE49-F238E27FC236}">
                <a16:creationId xmlns:a16="http://schemas.microsoft.com/office/drawing/2014/main" id="{A0332A49-9830-462B-BD47-07B5A0503726}"/>
              </a:ext>
            </a:extLst>
          </p:cNvPr>
          <p:cNvSpPr txBox="1">
            <a:spLocks/>
          </p:cNvSpPr>
          <p:nvPr/>
        </p:nvSpPr>
        <p:spPr>
          <a:xfrm>
            <a:off x="5842000" y="1981201"/>
            <a:ext cx="5511800" cy="4737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de-DE" sz="2000" b="1" dirty="0">
                <a:latin typeface="Arial Nova Cond Light" panose="020B0306020202020204" pitchFamily="34" charset="0"/>
              </a:rPr>
              <a:t>Promotion</a:t>
            </a:r>
          </a:p>
          <a:p>
            <a:r>
              <a:rPr lang="de-DE" sz="2000" dirty="0">
                <a:latin typeface="Arial Nova Cond Light" panose="020B0306020202020204" pitchFamily="34" charset="0"/>
              </a:rPr>
              <a:t>Zielgruppe: Führungskräfte</a:t>
            </a:r>
            <a:endParaRPr lang="de-DE" sz="2000" dirty="0">
              <a:latin typeface="Arial Nova Cond Light" panose="020B0306020202020204" pitchFamily="34" charset="0"/>
              <a:sym typeface="Wingdings" panose="05000000000000000000" pitchFamily="2" charset="2"/>
            </a:endParaRPr>
          </a:p>
          <a:p>
            <a:r>
              <a:rPr lang="de-DE" sz="2000" dirty="0">
                <a:latin typeface="Arial Nova Cond Light" panose="020B0306020202020204" pitchFamily="34" charset="0"/>
                <a:sym typeface="Wingdings" panose="05000000000000000000" pitchFamily="2" charset="2"/>
              </a:rPr>
              <a:t>Werbeanzeigen auf Seiten für Führungskräfte</a:t>
            </a:r>
          </a:p>
          <a:p>
            <a:r>
              <a:rPr lang="de-DE" sz="2000" dirty="0">
                <a:latin typeface="Arial Nova Cond Light" panose="020B0306020202020204" pitchFamily="34" charset="0"/>
                <a:sym typeface="Wingdings" panose="05000000000000000000" pitchFamily="2" charset="2"/>
              </a:rPr>
              <a:t>Posts in Foren für Führungskräfte</a:t>
            </a:r>
          </a:p>
          <a:p>
            <a:r>
              <a:rPr lang="de-DE" sz="2000" dirty="0">
                <a:latin typeface="Arial Nova Cond Light" panose="020B0306020202020204" pitchFamily="34" charset="0"/>
                <a:sym typeface="Wingdings" panose="05000000000000000000" pitchFamily="2" charset="2"/>
              </a:rPr>
              <a:t>Werbung über LinkedIn</a:t>
            </a:r>
          </a:p>
          <a:p>
            <a:endParaRPr lang="de-DE" sz="2000" dirty="0">
              <a:latin typeface="Arial Nova Cond Light" panose="020B0306020202020204" pitchFamily="34" charset="0"/>
              <a:sym typeface="Wingdings" panose="05000000000000000000" pitchFamily="2" charset="2"/>
            </a:endParaRPr>
          </a:p>
          <a:p>
            <a:pPr marL="0" indent="0">
              <a:buNone/>
            </a:pPr>
            <a:r>
              <a:rPr lang="de-DE" sz="2000" b="1" dirty="0" err="1">
                <a:latin typeface="Arial Nova Cond Light" panose="020B0306020202020204" pitchFamily="34" charset="0"/>
                <a:sym typeface="Wingdings" panose="05000000000000000000" pitchFamily="2" charset="2"/>
              </a:rPr>
              <a:t>Product</a:t>
            </a:r>
            <a:endParaRPr lang="de-DE" sz="2000" b="1" dirty="0">
              <a:latin typeface="Arial Nova Cond Light" panose="020B0306020202020204" pitchFamily="34" charset="0"/>
              <a:sym typeface="Wingdings" panose="05000000000000000000" pitchFamily="2" charset="2"/>
            </a:endParaRPr>
          </a:p>
          <a:p>
            <a:r>
              <a:rPr lang="de-DE" sz="2000" dirty="0">
                <a:latin typeface="Arial Nova Cond Light" panose="020B0306020202020204" pitchFamily="34" charset="0"/>
              </a:rPr>
              <a:t>Software für Mitarbeiterzufriedenheit</a:t>
            </a:r>
            <a:endParaRPr lang="de-DE" sz="2000" dirty="0">
              <a:latin typeface="Arial Nova Cond Light" panose="020B0306020202020204" pitchFamily="34" charset="0"/>
              <a:sym typeface="Wingdings" panose="05000000000000000000" pitchFamily="2" charset="2"/>
            </a:endParaRPr>
          </a:p>
          <a:p>
            <a:r>
              <a:rPr lang="de-DE" sz="2000" dirty="0">
                <a:latin typeface="Arial Nova Cond Light" panose="020B0306020202020204" pitchFamily="34" charset="0"/>
                <a:sym typeface="Wingdings" panose="05000000000000000000" pitchFamily="2" charset="2"/>
              </a:rPr>
              <a:t>Nutzerfreundlich</a:t>
            </a:r>
          </a:p>
          <a:p>
            <a:r>
              <a:rPr lang="de-DE" sz="2000" dirty="0">
                <a:latin typeface="Arial Nova Cond Light" panose="020B0306020202020204" pitchFamily="34" charset="0"/>
                <a:sym typeface="Wingdings" panose="05000000000000000000" pitchFamily="2" charset="2"/>
              </a:rPr>
              <a:t>Keine Produktvariationen oder –</a:t>
            </a:r>
            <a:r>
              <a:rPr lang="de-DE" sz="2000" dirty="0" err="1">
                <a:latin typeface="Arial Nova Cond Light" panose="020B0306020202020204" pitchFamily="34" charset="0"/>
                <a:sym typeface="Wingdings" panose="05000000000000000000" pitchFamily="2" charset="2"/>
              </a:rPr>
              <a:t>differenzierungen</a:t>
            </a:r>
            <a:r>
              <a:rPr lang="de-DE" sz="2000" dirty="0">
                <a:latin typeface="Arial Nova Cond Light" panose="020B0306020202020204" pitchFamily="34" charset="0"/>
                <a:sym typeface="Wingdings" panose="05000000000000000000" pitchFamily="2" charset="2"/>
              </a:rPr>
              <a:t> </a:t>
            </a:r>
          </a:p>
          <a:p>
            <a:pPr marL="0" indent="0">
              <a:buNone/>
            </a:pPr>
            <a:r>
              <a:rPr lang="de-DE" sz="2000" dirty="0">
                <a:latin typeface="Arial Nova Cond Light" panose="020B0306020202020204" pitchFamily="34" charset="0"/>
                <a:sym typeface="Wingdings" panose="05000000000000000000" pitchFamily="2" charset="2"/>
              </a:rPr>
              <a:t>   stärkere Marketingwirkung</a:t>
            </a:r>
          </a:p>
          <a:p>
            <a:endParaRPr lang="de-DE" sz="2000" dirty="0"/>
          </a:p>
          <a:p>
            <a:pPr marL="0" indent="0">
              <a:buFont typeface="Arial" panose="020B0604020202020204" pitchFamily="34" charset="0"/>
              <a:buNone/>
            </a:pPr>
            <a:endParaRPr lang="de-DE" sz="2000" dirty="0"/>
          </a:p>
        </p:txBody>
      </p:sp>
    </p:spTree>
    <p:extLst>
      <p:ext uri="{BB962C8B-B14F-4D97-AF65-F5344CB8AC3E}">
        <p14:creationId xmlns:p14="http://schemas.microsoft.com/office/powerpoint/2010/main" val="3905734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7BFA33C-7014-4677-9534-C3780E16D5F7}"/>
              </a:ext>
            </a:extLst>
          </p:cNvPr>
          <p:cNvSpPr>
            <a:spLocks noGrp="1"/>
          </p:cNvSpPr>
          <p:nvPr>
            <p:ph type="title"/>
          </p:nvPr>
        </p:nvSpPr>
        <p:spPr>
          <a:xfrm>
            <a:off x="428625" y="217575"/>
            <a:ext cx="10515600" cy="1325563"/>
          </a:xfrm>
        </p:spPr>
        <p:txBody>
          <a:bodyPr/>
          <a:lstStyle/>
          <a:p>
            <a:r>
              <a:rPr lang="de-DE" dirty="0"/>
              <a:t>LinkedIn </a:t>
            </a:r>
            <a:r>
              <a:rPr lang="de-DE"/>
              <a:t>Ad Beispiel</a:t>
            </a:r>
            <a:endParaRPr lang="de-DE" dirty="0"/>
          </a:p>
        </p:txBody>
      </p:sp>
      <p:sp>
        <p:nvSpPr>
          <p:cNvPr id="5" name="Rechteck 4">
            <a:extLst>
              <a:ext uri="{FF2B5EF4-FFF2-40B4-BE49-F238E27FC236}">
                <a16:creationId xmlns:a16="http://schemas.microsoft.com/office/drawing/2014/main" id="{57F505F6-8A54-4CCE-8CAB-0FD66F3DD19A}"/>
              </a:ext>
            </a:extLst>
          </p:cNvPr>
          <p:cNvSpPr/>
          <p:nvPr/>
        </p:nvSpPr>
        <p:spPr>
          <a:xfrm>
            <a:off x="3633787" y="1804936"/>
            <a:ext cx="4924425" cy="486600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Inhaltsplatzhalter 3">
            <a:extLst>
              <a:ext uri="{FF2B5EF4-FFF2-40B4-BE49-F238E27FC236}">
                <a16:creationId xmlns:a16="http://schemas.microsoft.com/office/drawing/2014/main" id="{FDE8CC0A-57D4-49EC-A3A6-7046E6402AA6}"/>
              </a:ext>
            </a:extLst>
          </p:cNvPr>
          <p:cNvPicPr>
            <a:picLocks noGrp="1" noChangeAspect="1"/>
          </p:cNvPicPr>
          <p:nvPr>
            <p:ph idx="1"/>
          </p:nvPr>
        </p:nvPicPr>
        <p:blipFill rotWithShape="1">
          <a:blip r:embed="rId2"/>
          <a:srcRect r="27285"/>
          <a:stretch/>
        </p:blipFill>
        <p:spPr>
          <a:xfrm>
            <a:off x="4874417" y="3102497"/>
            <a:ext cx="3683795" cy="3568443"/>
          </a:xfrm>
          <a:prstGeom prst="rect">
            <a:avLst/>
          </a:prstGeom>
        </p:spPr>
      </p:pic>
      <p:sp>
        <p:nvSpPr>
          <p:cNvPr id="9" name="Rechteck 8">
            <a:extLst>
              <a:ext uri="{FF2B5EF4-FFF2-40B4-BE49-F238E27FC236}">
                <a16:creationId xmlns:a16="http://schemas.microsoft.com/office/drawing/2014/main" id="{C1BF70CE-ACC5-49D4-8BAB-ABC73281D03A}"/>
              </a:ext>
            </a:extLst>
          </p:cNvPr>
          <p:cNvSpPr/>
          <p:nvPr/>
        </p:nvSpPr>
        <p:spPr>
          <a:xfrm>
            <a:off x="3648075" y="3102497"/>
            <a:ext cx="1779091" cy="3553712"/>
          </a:xfrm>
          <a:prstGeom prst="rect">
            <a:avLst/>
          </a:prstGeom>
          <a:solidFill>
            <a:srgbClr val="FFFF00"/>
          </a:solidFill>
          <a:ln>
            <a:solidFill>
              <a:srgbClr val="FFFF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feld 5">
            <a:extLst>
              <a:ext uri="{FF2B5EF4-FFF2-40B4-BE49-F238E27FC236}">
                <a16:creationId xmlns:a16="http://schemas.microsoft.com/office/drawing/2014/main" id="{EB38118A-C9BD-40C0-B0C0-BD454029E6B7}"/>
              </a:ext>
            </a:extLst>
          </p:cNvPr>
          <p:cNvSpPr txBox="1"/>
          <p:nvPr/>
        </p:nvSpPr>
        <p:spPr>
          <a:xfrm>
            <a:off x="3633787" y="2600292"/>
            <a:ext cx="4895847" cy="430887"/>
          </a:xfrm>
          <a:prstGeom prst="rect">
            <a:avLst/>
          </a:prstGeom>
          <a:noFill/>
        </p:spPr>
        <p:txBody>
          <a:bodyPr wrap="square" rtlCol="0">
            <a:spAutoFit/>
          </a:bodyPr>
          <a:lstStyle/>
          <a:p>
            <a:r>
              <a:rPr lang="de-DE" sz="1100" dirty="0">
                <a:latin typeface="Avenir Next LT Pro Light" panose="020B0604020202020204" pitchFamily="34" charset="0"/>
                <a:cs typeface="Arial" panose="020B0604020202020204" pitchFamily="34" charset="0"/>
              </a:rPr>
              <a:t>Happy </a:t>
            </a:r>
            <a:r>
              <a:rPr lang="de-DE" sz="1100" dirty="0" err="1">
                <a:latin typeface="Avenir Next LT Pro Light" panose="020B0604020202020204" pitchFamily="34" charset="0"/>
                <a:cs typeface="Arial" panose="020B0604020202020204" pitchFamily="34" charset="0"/>
              </a:rPr>
              <a:t>emloyees</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are</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the</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key</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to</a:t>
            </a:r>
            <a:r>
              <a:rPr lang="de-DE" sz="1100" dirty="0">
                <a:latin typeface="Avenir Next LT Pro Light" panose="020B0604020202020204" pitchFamily="34" charset="0"/>
                <a:cs typeface="Arial" panose="020B0604020202020204" pitchFamily="34" charset="0"/>
              </a:rPr>
              <a:t> a </a:t>
            </a:r>
            <a:r>
              <a:rPr lang="de-DE" sz="1100" dirty="0" err="1">
                <a:latin typeface="Avenir Next LT Pro Light" panose="020B0604020202020204" pitchFamily="34" charset="0"/>
                <a:cs typeface="Arial" panose="020B0604020202020204" pitchFamily="34" charset="0"/>
              </a:rPr>
              <a:t>more</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productive</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work</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environment</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Get</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the</a:t>
            </a:r>
            <a:r>
              <a:rPr lang="de-DE" sz="1100" dirty="0">
                <a:latin typeface="Avenir Next LT Pro Light" panose="020B0604020202020204" pitchFamily="34" charset="0"/>
                <a:cs typeface="Arial" panose="020B0604020202020204" pitchFamily="34" charset="0"/>
              </a:rPr>
              <a:t> Mission Smile Software and </a:t>
            </a:r>
            <a:r>
              <a:rPr lang="de-DE" sz="1100" dirty="0" err="1">
                <a:latin typeface="Avenir Next LT Pro Light" panose="020B0604020202020204" pitchFamily="34" charset="0"/>
                <a:cs typeface="Arial" panose="020B0604020202020204" pitchFamily="34" charset="0"/>
              </a:rPr>
              <a:t>increase</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felicity</a:t>
            </a:r>
            <a:r>
              <a:rPr lang="de-DE" sz="1100" dirty="0">
                <a:latin typeface="Avenir Next LT Pro Light" panose="020B0604020202020204" pitchFamily="34" charset="0"/>
                <a:cs typeface="Arial" panose="020B0604020202020204" pitchFamily="34" charset="0"/>
              </a:rPr>
              <a:t> in </a:t>
            </a:r>
            <a:r>
              <a:rPr lang="de-DE" sz="1100" dirty="0" err="1">
                <a:latin typeface="Avenir Next LT Pro Light" panose="020B0604020202020204" pitchFamily="34" charset="0"/>
                <a:cs typeface="Arial" panose="020B0604020202020204" pitchFamily="34" charset="0"/>
              </a:rPr>
              <a:t>your</a:t>
            </a:r>
            <a:r>
              <a:rPr lang="de-DE" sz="1100" dirty="0">
                <a:latin typeface="Avenir Next LT Pro Light" panose="020B0604020202020204" pitchFamily="34" charset="0"/>
                <a:cs typeface="Arial" panose="020B0604020202020204" pitchFamily="34" charset="0"/>
              </a:rPr>
              <a:t> </a:t>
            </a:r>
            <a:r>
              <a:rPr lang="de-DE" sz="1100" dirty="0" err="1">
                <a:latin typeface="Avenir Next LT Pro Light" panose="020B0604020202020204" pitchFamily="34" charset="0"/>
                <a:cs typeface="Arial" panose="020B0604020202020204" pitchFamily="34" charset="0"/>
              </a:rPr>
              <a:t>company</a:t>
            </a:r>
            <a:r>
              <a:rPr lang="de-DE" sz="1100" dirty="0">
                <a:latin typeface="Avenir Next LT Pro Light" panose="020B0604020202020204" pitchFamily="34" charset="0"/>
                <a:cs typeface="Arial" panose="020B0604020202020204" pitchFamily="34" charset="0"/>
              </a:rPr>
              <a:t>.</a:t>
            </a:r>
          </a:p>
        </p:txBody>
      </p:sp>
      <p:pic>
        <p:nvPicPr>
          <p:cNvPr id="18" name="Grafik 17">
            <a:extLst>
              <a:ext uri="{FF2B5EF4-FFF2-40B4-BE49-F238E27FC236}">
                <a16:creationId xmlns:a16="http://schemas.microsoft.com/office/drawing/2014/main" id="{0D74451F-D739-4E14-A895-0CFDE720B884}"/>
              </a:ext>
            </a:extLst>
          </p:cNvPr>
          <p:cNvPicPr>
            <a:picLocks noChangeAspect="1"/>
          </p:cNvPicPr>
          <p:nvPr/>
        </p:nvPicPr>
        <p:blipFill>
          <a:blip r:embed="rId3"/>
          <a:stretch>
            <a:fillRect/>
          </a:stretch>
        </p:blipFill>
        <p:spPr>
          <a:xfrm>
            <a:off x="3662365" y="1808391"/>
            <a:ext cx="4895847" cy="610160"/>
          </a:xfrm>
          <a:prstGeom prst="rect">
            <a:avLst/>
          </a:prstGeom>
        </p:spPr>
      </p:pic>
      <p:sp>
        <p:nvSpPr>
          <p:cNvPr id="21" name="Ellipse 20">
            <a:extLst>
              <a:ext uri="{FF2B5EF4-FFF2-40B4-BE49-F238E27FC236}">
                <a16:creationId xmlns:a16="http://schemas.microsoft.com/office/drawing/2014/main" id="{C574C273-2D3F-4A2A-AF89-44131AE1C32A}"/>
              </a:ext>
            </a:extLst>
          </p:cNvPr>
          <p:cNvSpPr/>
          <p:nvPr/>
        </p:nvSpPr>
        <p:spPr>
          <a:xfrm>
            <a:off x="3790947" y="1946895"/>
            <a:ext cx="428625" cy="32678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20" name="Grafik 19" descr="Lächelnde Gesichtskontur mit einfarbiger Füllung">
            <a:extLst>
              <a:ext uri="{FF2B5EF4-FFF2-40B4-BE49-F238E27FC236}">
                <a16:creationId xmlns:a16="http://schemas.microsoft.com/office/drawing/2014/main" id="{F0D802A5-D9F9-4071-BB2D-8B385B4D2F2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62373" y="1890033"/>
            <a:ext cx="457199" cy="457199"/>
          </a:xfrm>
          <a:prstGeom prst="rect">
            <a:avLst/>
          </a:prstGeom>
        </p:spPr>
      </p:pic>
      <p:sp>
        <p:nvSpPr>
          <p:cNvPr id="22" name="Textfeld 21">
            <a:extLst>
              <a:ext uri="{FF2B5EF4-FFF2-40B4-BE49-F238E27FC236}">
                <a16:creationId xmlns:a16="http://schemas.microsoft.com/office/drawing/2014/main" id="{93FCB65A-9640-4A3F-AD3B-97251445A948}"/>
              </a:ext>
            </a:extLst>
          </p:cNvPr>
          <p:cNvSpPr txBox="1"/>
          <p:nvPr/>
        </p:nvSpPr>
        <p:spPr>
          <a:xfrm>
            <a:off x="4219572" y="1816090"/>
            <a:ext cx="1658536" cy="261610"/>
          </a:xfrm>
          <a:prstGeom prst="rect">
            <a:avLst/>
          </a:prstGeom>
          <a:solidFill>
            <a:schemeClr val="bg1"/>
          </a:solidFill>
        </p:spPr>
        <p:txBody>
          <a:bodyPr wrap="square" rtlCol="0">
            <a:spAutoFit/>
          </a:bodyPr>
          <a:lstStyle/>
          <a:p>
            <a:r>
              <a:rPr lang="de-DE" sz="1100" dirty="0">
                <a:solidFill>
                  <a:schemeClr val="tx1">
                    <a:lumMod val="65000"/>
                    <a:lumOff val="35000"/>
                  </a:schemeClr>
                </a:solidFill>
                <a:latin typeface="Avenir Next LT Pro Demi" panose="020B0604020202020204" pitchFamily="34" charset="0"/>
              </a:rPr>
              <a:t>Mission Smile</a:t>
            </a:r>
          </a:p>
        </p:txBody>
      </p:sp>
      <p:sp>
        <p:nvSpPr>
          <p:cNvPr id="23" name="Textfeld 22">
            <a:extLst>
              <a:ext uri="{FF2B5EF4-FFF2-40B4-BE49-F238E27FC236}">
                <a16:creationId xmlns:a16="http://schemas.microsoft.com/office/drawing/2014/main" id="{3F9C3F45-1CD6-44D5-89E0-10C47AB1CC71}"/>
              </a:ext>
            </a:extLst>
          </p:cNvPr>
          <p:cNvSpPr txBox="1"/>
          <p:nvPr/>
        </p:nvSpPr>
        <p:spPr>
          <a:xfrm>
            <a:off x="3858214" y="3429000"/>
            <a:ext cx="1371010" cy="2585323"/>
          </a:xfrm>
          <a:prstGeom prst="rect">
            <a:avLst/>
          </a:prstGeom>
          <a:noFill/>
        </p:spPr>
        <p:txBody>
          <a:bodyPr wrap="square" rtlCol="0">
            <a:spAutoFit/>
          </a:bodyPr>
          <a:lstStyle/>
          <a:p>
            <a:r>
              <a:rPr lang="de-DE" dirty="0">
                <a:latin typeface="Avenir Next LT Pro Demi" panose="020B0704020202020204" pitchFamily="34" charset="0"/>
              </a:rPr>
              <a:t>„</a:t>
            </a:r>
            <a:r>
              <a:rPr lang="de-DE" dirty="0" err="1">
                <a:latin typeface="Avenir Next LT Pro Demi" panose="020B0704020202020204" pitchFamily="34" charset="0"/>
              </a:rPr>
              <a:t>Since</a:t>
            </a:r>
            <a:r>
              <a:rPr lang="de-DE" dirty="0">
                <a:latin typeface="Avenir Next LT Pro Demi" panose="020B0704020202020204" pitchFamily="34" charset="0"/>
              </a:rPr>
              <a:t> </a:t>
            </a:r>
            <a:r>
              <a:rPr lang="de-DE" dirty="0" err="1">
                <a:latin typeface="Avenir Next LT Pro Demi" panose="020B0704020202020204" pitchFamily="34" charset="0"/>
              </a:rPr>
              <a:t>we</a:t>
            </a:r>
            <a:r>
              <a:rPr lang="de-DE" dirty="0">
                <a:latin typeface="Avenir Next LT Pro Demi" panose="020B0704020202020204" pitchFamily="34" charset="0"/>
              </a:rPr>
              <a:t> </a:t>
            </a:r>
            <a:r>
              <a:rPr lang="de-DE" dirty="0" err="1">
                <a:latin typeface="Avenir Next LT Pro Demi" panose="020B0704020202020204" pitchFamily="34" charset="0"/>
              </a:rPr>
              <a:t>use</a:t>
            </a:r>
            <a:r>
              <a:rPr lang="de-DE" dirty="0">
                <a:latin typeface="Avenir Next LT Pro Demi" panose="020B0704020202020204" pitchFamily="34" charset="0"/>
              </a:rPr>
              <a:t> </a:t>
            </a:r>
            <a:r>
              <a:rPr lang="de-DE" dirty="0" err="1">
                <a:latin typeface="Avenir Next LT Pro Demi" panose="020B0704020202020204" pitchFamily="34" charset="0"/>
              </a:rPr>
              <a:t>the</a:t>
            </a:r>
            <a:r>
              <a:rPr lang="de-DE" dirty="0">
                <a:latin typeface="Avenir Next LT Pro Demi" panose="020B0704020202020204" pitchFamily="34" charset="0"/>
              </a:rPr>
              <a:t> Mission Smile Software, I </a:t>
            </a:r>
            <a:r>
              <a:rPr lang="de-DE" dirty="0" err="1">
                <a:latin typeface="Avenir Next LT Pro Demi" panose="020B0704020202020204" pitchFamily="34" charset="0"/>
              </a:rPr>
              <a:t>enjoy</a:t>
            </a:r>
            <a:r>
              <a:rPr lang="de-DE" dirty="0">
                <a:latin typeface="Avenir Next LT Pro Demi" panose="020B0704020202020204" pitchFamily="34" charset="0"/>
              </a:rPr>
              <a:t> </a:t>
            </a:r>
            <a:r>
              <a:rPr lang="de-DE" dirty="0" err="1">
                <a:latin typeface="Avenir Next LT Pro Demi" panose="020B0704020202020204" pitchFamily="34" charset="0"/>
              </a:rPr>
              <a:t>coming</a:t>
            </a:r>
            <a:r>
              <a:rPr lang="de-DE" dirty="0">
                <a:latin typeface="Avenir Next LT Pro Demi" panose="020B0704020202020204" pitchFamily="34" charset="0"/>
              </a:rPr>
              <a:t> </a:t>
            </a:r>
            <a:r>
              <a:rPr lang="de-DE" dirty="0" err="1">
                <a:latin typeface="Avenir Next LT Pro Demi" panose="020B0704020202020204" pitchFamily="34" charset="0"/>
              </a:rPr>
              <a:t>to</a:t>
            </a:r>
            <a:r>
              <a:rPr lang="de-DE" dirty="0">
                <a:latin typeface="Avenir Next LT Pro Demi" panose="020B0704020202020204" pitchFamily="34" charset="0"/>
              </a:rPr>
              <a:t> </a:t>
            </a:r>
            <a:r>
              <a:rPr lang="de-DE" dirty="0" err="1">
                <a:latin typeface="Avenir Next LT Pro Demi" panose="020B0704020202020204" pitchFamily="34" charset="0"/>
              </a:rPr>
              <a:t>work</a:t>
            </a:r>
            <a:r>
              <a:rPr lang="de-DE" dirty="0">
                <a:latin typeface="Avenir Next LT Pro Demi" panose="020B0704020202020204" pitchFamily="34" charset="0"/>
              </a:rPr>
              <a:t> a </a:t>
            </a:r>
            <a:r>
              <a:rPr lang="de-DE" dirty="0" err="1">
                <a:latin typeface="Avenir Next LT Pro Demi" panose="020B0704020202020204" pitchFamily="34" charset="0"/>
              </a:rPr>
              <a:t>lot</a:t>
            </a:r>
            <a:r>
              <a:rPr lang="de-DE" dirty="0">
                <a:latin typeface="Avenir Next LT Pro Demi" panose="020B0704020202020204" pitchFamily="34" charset="0"/>
              </a:rPr>
              <a:t> </a:t>
            </a:r>
            <a:r>
              <a:rPr lang="de-DE" dirty="0" err="1">
                <a:latin typeface="Avenir Next LT Pro Demi" panose="020B0704020202020204" pitchFamily="34" charset="0"/>
              </a:rPr>
              <a:t>more</a:t>
            </a:r>
            <a:r>
              <a:rPr lang="de-DE" dirty="0">
                <a:latin typeface="Avenir Next LT Pro Demi" panose="020B0704020202020204" pitchFamily="34" charset="0"/>
              </a:rPr>
              <a:t>.“</a:t>
            </a:r>
          </a:p>
        </p:txBody>
      </p:sp>
    </p:spTree>
    <p:extLst>
      <p:ext uri="{BB962C8B-B14F-4D97-AF65-F5344CB8AC3E}">
        <p14:creationId xmlns:p14="http://schemas.microsoft.com/office/powerpoint/2010/main" val="8611032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FC7565-E130-4BA6-A0F9-0F16A1BF9634}"/>
              </a:ext>
            </a:extLst>
          </p:cNvPr>
          <p:cNvSpPr>
            <a:spLocks noGrp="1"/>
          </p:cNvSpPr>
          <p:nvPr>
            <p:ph type="title"/>
          </p:nvPr>
        </p:nvSpPr>
        <p:spPr>
          <a:xfrm>
            <a:off x="279400" y="2840831"/>
            <a:ext cx="2413000" cy="1325563"/>
          </a:xfrm>
        </p:spPr>
        <p:txBody>
          <a:bodyPr>
            <a:normAutofit/>
          </a:bodyPr>
          <a:lstStyle/>
          <a:p>
            <a:r>
              <a:rPr lang="de-DE" sz="3600" b="1" dirty="0"/>
              <a:t>Marketing-</a:t>
            </a:r>
            <a:br>
              <a:rPr lang="de-DE" sz="3600" b="1" dirty="0"/>
            </a:br>
            <a:r>
              <a:rPr lang="de-DE" sz="3600" b="1" dirty="0" err="1"/>
              <a:t>strategie</a:t>
            </a:r>
            <a:endParaRPr lang="de-DE" sz="3600" b="1" dirty="0"/>
          </a:p>
        </p:txBody>
      </p:sp>
      <p:sp>
        <p:nvSpPr>
          <p:cNvPr id="3" name="Inhaltsplatzhalter 2">
            <a:extLst>
              <a:ext uri="{FF2B5EF4-FFF2-40B4-BE49-F238E27FC236}">
                <a16:creationId xmlns:a16="http://schemas.microsoft.com/office/drawing/2014/main" id="{02391B23-9DFD-4481-B7E4-1FF925F69482}"/>
              </a:ext>
            </a:extLst>
          </p:cNvPr>
          <p:cNvSpPr>
            <a:spLocks noGrp="1"/>
          </p:cNvSpPr>
          <p:nvPr>
            <p:ph idx="1"/>
          </p:nvPr>
        </p:nvSpPr>
        <p:spPr>
          <a:xfrm>
            <a:off x="3683000" y="2219325"/>
            <a:ext cx="7658100" cy="4351338"/>
          </a:xfrm>
        </p:spPr>
        <p:txBody>
          <a:bodyPr>
            <a:normAutofit/>
          </a:bodyPr>
          <a:lstStyle/>
          <a:p>
            <a:r>
              <a:rPr lang="de-DE" sz="2000" b="1" dirty="0">
                <a:latin typeface="Arial Nova Cond Light" panose="020B0306020202020204" pitchFamily="34" charset="0"/>
              </a:rPr>
              <a:t>SEO Marketing (Search Engine </a:t>
            </a:r>
            <a:r>
              <a:rPr lang="de-DE" sz="2000" b="1" dirty="0" err="1">
                <a:latin typeface="Arial Nova Cond Light" panose="020B0306020202020204" pitchFamily="34" charset="0"/>
              </a:rPr>
              <a:t>Optimization</a:t>
            </a:r>
            <a:r>
              <a:rPr lang="de-DE" sz="2000" b="1" dirty="0">
                <a:latin typeface="Arial Nova Cond Light" panose="020B0306020202020204" pitchFamily="34" charset="0"/>
              </a:rPr>
              <a:t>)</a:t>
            </a:r>
          </a:p>
          <a:p>
            <a:pPr lvl="1"/>
            <a:r>
              <a:rPr lang="de-DE" sz="2000" dirty="0">
                <a:latin typeface="Arial Nova Cond Light" panose="020B0306020202020204" pitchFamily="34" charset="0"/>
              </a:rPr>
              <a:t>Qualitativ hochwertige Inhalte </a:t>
            </a:r>
            <a:r>
              <a:rPr lang="de-DE" sz="2000" dirty="0">
                <a:latin typeface="Arial Nova Cond Light" panose="020B0306020202020204" pitchFamily="34" charset="0"/>
                <a:sym typeface="Wingdings" panose="05000000000000000000" pitchFamily="2" charset="2"/>
              </a:rPr>
              <a:t> genaue Beschreibung unseres Produkts und Anwendungsfall</a:t>
            </a:r>
          </a:p>
          <a:p>
            <a:pPr lvl="1"/>
            <a:r>
              <a:rPr lang="de-DE" sz="2000" dirty="0">
                <a:latin typeface="Arial Nova Cond Light" panose="020B0306020202020204" pitchFamily="34" charset="0"/>
                <a:sym typeface="Wingdings" panose="05000000000000000000" pitchFamily="2" charset="2"/>
              </a:rPr>
              <a:t>Ansprechendes Design</a:t>
            </a:r>
          </a:p>
          <a:p>
            <a:pPr lvl="1"/>
            <a:r>
              <a:rPr lang="de-DE" sz="2000" dirty="0">
                <a:latin typeface="Arial Nova Cond Light" panose="020B0306020202020204" pitchFamily="34" charset="0"/>
                <a:sym typeface="Wingdings" panose="05000000000000000000" pitchFamily="2" charset="2"/>
              </a:rPr>
              <a:t>Interne Verknüpfungen</a:t>
            </a:r>
          </a:p>
          <a:p>
            <a:pPr lvl="1"/>
            <a:r>
              <a:rPr lang="de-DE" sz="2000" dirty="0">
                <a:latin typeface="Arial Nova Cond Light" panose="020B0306020202020204" pitchFamily="34" charset="0"/>
                <a:sym typeface="Wingdings" panose="05000000000000000000" pitchFamily="2" charset="2"/>
              </a:rPr>
              <a:t>Bild-Tags und Videobeschreibungen</a:t>
            </a:r>
          </a:p>
          <a:p>
            <a:pPr marL="457200" lvl="1" indent="0">
              <a:buNone/>
            </a:pPr>
            <a:endParaRPr lang="de-DE" sz="2000" dirty="0">
              <a:latin typeface="Arial Nova Cond Light" panose="020B0306020202020204" pitchFamily="34" charset="0"/>
              <a:sym typeface="Wingdings" panose="05000000000000000000" pitchFamily="2" charset="2"/>
            </a:endParaRPr>
          </a:p>
          <a:p>
            <a:r>
              <a:rPr lang="de-DE" sz="2000" b="1" dirty="0">
                <a:latin typeface="Arial Nova Cond Light" panose="020B0306020202020204" pitchFamily="34" charset="0"/>
                <a:sym typeface="Wingdings" panose="05000000000000000000" pitchFamily="2" charset="2"/>
              </a:rPr>
              <a:t>E-Mail-Marketing</a:t>
            </a:r>
          </a:p>
          <a:p>
            <a:pPr lvl="1"/>
            <a:r>
              <a:rPr lang="de-DE" sz="2000" dirty="0">
                <a:latin typeface="Arial Nova Cond Light" panose="020B0306020202020204" pitchFamily="34" charset="0"/>
                <a:sym typeface="Wingdings" panose="05000000000000000000" pitchFamily="2" charset="2"/>
              </a:rPr>
              <a:t>Langfristige Bindung der Kunden an unser Unternehmen durch E-Mail Marketing</a:t>
            </a:r>
          </a:p>
        </p:txBody>
      </p:sp>
      <p:sp>
        <p:nvSpPr>
          <p:cNvPr id="5" name="Titel 1">
            <a:extLst>
              <a:ext uri="{FF2B5EF4-FFF2-40B4-BE49-F238E27FC236}">
                <a16:creationId xmlns:a16="http://schemas.microsoft.com/office/drawing/2014/main" id="{B954F711-1AFF-4522-AFAF-ECC3997307B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latin typeface="Arial Nova Cond Light" panose="020B0306020202020204" pitchFamily="34" charset="0"/>
              </a:rPr>
              <a:t>Auswirkungen auf Marketing &amp; Branding</a:t>
            </a:r>
          </a:p>
        </p:txBody>
      </p:sp>
    </p:spTree>
    <p:extLst>
      <p:ext uri="{BB962C8B-B14F-4D97-AF65-F5344CB8AC3E}">
        <p14:creationId xmlns:p14="http://schemas.microsoft.com/office/powerpoint/2010/main" val="40988905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llipse 3">
            <a:extLst>
              <a:ext uri="{FF2B5EF4-FFF2-40B4-BE49-F238E27FC236}">
                <a16:creationId xmlns:a16="http://schemas.microsoft.com/office/drawing/2014/main" id="{A1AA5B10-5674-4232-A74C-C2F533CC330E}"/>
              </a:ext>
            </a:extLst>
          </p:cNvPr>
          <p:cNvSpPr/>
          <p:nvPr/>
        </p:nvSpPr>
        <p:spPr>
          <a:xfrm>
            <a:off x="4140922" y="1939721"/>
            <a:ext cx="3407410" cy="3342640"/>
          </a:xfrm>
          <a:prstGeom prst="ellipse">
            <a:avLst/>
          </a:prstGeom>
          <a:solidFill>
            <a:srgbClr val="FFCC9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2" name="Titel 1">
            <a:extLst>
              <a:ext uri="{FF2B5EF4-FFF2-40B4-BE49-F238E27FC236}">
                <a16:creationId xmlns:a16="http://schemas.microsoft.com/office/drawing/2014/main" id="{D416E9E5-7422-4896-B71F-A011F970B80E}"/>
              </a:ext>
            </a:extLst>
          </p:cNvPr>
          <p:cNvSpPr>
            <a:spLocks noGrp="1"/>
          </p:cNvSpPr>
          <p:nvPr>
            <p:ph type="title"/>
          </p:nvPr>
        </p:nvSpPr>
        <p:spPr>
          <a:xfrm>
            <a:off x="237151" y="2856600"/>
            <a:ext cx="1908153" cy="1325563"/>
          </a:xfrm>
        </p:spPr>
        <p:txBody>
          <a:bodyPr>
            <a:normAutofit/>
          </a:bodyPr>
          <a:lstStyle/>
          <a:p>
            <a:r>
              <a:rPr lang="de-DE" sz="3600" b="1" dirty="0"/>
              <a:t>Branding</a:t>
            </a:r>
          </a:p>
        </p:txBody>
      </p:sp>
      <p:sp>
        <p:nvSpPr>
          <p:cNvPr id="6" name="Textfeld 5">
            <a:extLst>
              <a:ext uri="{FF2B5EF4-FFF2-40B4-BE49-F238E27FC236}">
                <a16:creationId xmlns:a16="http://schemas.microsoft.com/office/drawing/2014/main" id="{FD36843A-B309-49BB-BE54-CA2CF31AC362}"/>
              </a:ext>
            </a:extLst>
          </p:cNvPr>
          <p:cNvSpPr txBox="1"/>
          <p:nvPr/>
        </p:nvSpPr>
        <p:spPr>
          <a:xfrm>
            <a:off x="6697745" y="1676833"/>
            <a:ext cx="2286000" cy="707886"/>
          </a:xfrm>
          <a:prstGeom prst="rect">
            <a:avLst/>
          </a:prstGeom>
          <a:noFill/>
        </p:spPr>
        <p:txBody>
          <a:bodyPr wrap="square" rtlCol="0">
            <a:spAutoFit/>
          </a:bodyPr>
          <a:lstStyle/>
          <a:p>
            <a:pPr algn="ctr"/>
            <a:r>
              <a:rPr lang="de-DE" sz="2000" dirty="0">
                <a:latin typeface="Arial Nova Cond Light" panose="020B0306020202020204" pitchFamily="34" charset="0"/>
              </a:rPr>
              <a:t>Lächelnder Smiley als primäres Symbol</a:t>
            </a:r>
          </a:p>
        </p:txBody>
      </p:sp>
      <p:sp>
        <p:nvSpPr>
          <p:cNvPr id="7" name="Textfeld 6">
            <a:extLst>
              <a:ext uri="{FF2B5EF4-FFF2-40B4-BE49-F238E27FC236}">
                <a16:creationId xmlns:a16="http://schemas.microsoft.com/office/drawing/2014/main" id="{67639C22-A84C-41CF-819B-8557DAAF1651}"/>
              </a:ext>
            </a:extLst>
          </p:cNvPr>
          <p:cNvSpPr txBox="1"/>
          <p:nvPr/>
        </p:nvSpPr>
        <p:spPr>
          <a:xfrm>
            <a:off x="6870465" y="4977875"/>
            <a:ext cx="1940560" cy="707886"/>
          </a:xfrm>
          <a:prstGeom prst="rect">
            <a:avLst/>
          </a:prstGeom>
          <a:noFill/>
        </p:spPr>
        <p:txBody>
          <a:bodyPr wrap="square" rtlCol="0">
            <a:spAutoFit/>
          </a:bodyPr>
          <a:lstStyle/>
          <a:p>
            <a:pPr algn="ctr"/>
            <a:r>
              <a:rPr lang="de-DE" sz="2000" dirty="0">
                <a:latin typeface="Arial Nova Cond Light" panose="020B0306020202020204" pitchFamily="34" charset="0"/>
              </a:rPr>
              <a:t>Freundliche, helle Farben</a:t>
            </a:r>
          </a:p>
        </p:txBody>
      </p:sp>
      <p:sp>
        <p:nvSpPr>
          <p:cNvPr id="9" name="Textfeld 8">
            <a:extLst>
              <a:ext uri="{FF2B5EF4-FFF2-40B4-BE49-F238E27FC236}">
                <a16:creationId xmlns:a16="http://schemas.microsoft.com/office/drawing/2014/main" id="{DD1E3B38-D8C9-4A07-A7B9-817B38E834FE}"/>
              </a:ext>
            </a:extLst>
          </p:cNvPr>
          <p:cNvSpPr txBox="1"/>
          <p:nvPr/>
        </p:nvSpPr>
        <p:spPr>
          <a:xfrm>
            <a:off x="3185133" y="1557284"/>
            <a:ext cx="2509520" cy="707886"/>
          </a:xfrm>
          <a:prstGeom prst="rect">
            <a:avLst/>
          </a:prstGeom>
          <a:noFill/>
        </p:spPr>
        <p:txBody>
          <a:bodyPr wrap="square" rtlCol="0">
            <a:spAutoFit/>
          </a:bodyPr>
          <a:lstStyle/>
          <a:p>
            <a:r>
              <a:rPr lang="de-DE" sz="2000" dirty="0">
                <a:latin typeface="Arial Nova Cond Light" panose="020B0306020202020204" pitchFamily="34" charset="0"/>
              </a:rPr>
              <a:t>Markenprodukt vermittelt Qualität</a:t>
            </a:r>
          </a:p>
        </p:txBody>
      </p:sp>
      <p:sp>
        <p:nvSpPr>
          <p:cNvPr id="10" name="Ellipse 9">
            <a:extLst>
              <a:ext uri="{FF2B5EF4-FFF2-40B4-BE49-F238E27FC236}">
                <a16:creationId xmlns:a16="http://schemas.microsoft.com/office/drawing/2014/main" id="{D2347158-F466-41B5-8B0B-3DAFFC5B5501}"/>
              </a:ext>
            </a:extLst>
          </p:cNvPr>
          <p:cNvSpPr/>
          <p:nvPr/>
        </p:nvSpPr>
        <p:spPr>
          <a:xfrm>
            <a:off x="2666075" y="470561"/>
            <a:ext cx="3407410" cy="3196044"/>
          </a:xfrm>
          <a:prstGeom prst="ellipse">
            <a:avLst/>
          </a:prstGeom>
          <a:noFill/>
          <a:ln w="28575">
            <a:solidFill>
              <a:srgbClr val="FFCC99">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solidFill>
                <a:srgbClr val="FFCC99"/>
              </a:solidFill>
              <a:latin typeface="Arial Nova Cond Light" panose="020B0306020202020204" pitchFamily="34" charset="0"/>
            </a:endParaRPr>
          </a:p>
        </p:txBody>
      </p:sp>
      <p:sp>
        <p:nvSpPr>
          <p:cNvPr id="11" name="Ellipse 10">
            <a:extLst>
              <a:ext uri="{FF2B5EF4-FFF2-40B4-BE49-F238E27FC236}">
                <a16:creationId xmlns:a16="http://schemas.microsoft.com/office/drawing/2014/main" id="{FE24179E-D002-4E42-BE81-FE12F2532E2F}"/>
              </a:ext>
            </a:extLst>
          </p:cNvPr>
          <p:cNvSpPr/>
          <p:nvPr/>
        </p:nvSpPr>
        <p:spPr>
          <a:xfrm>
            <a:off x="5851503" y="543675"/>
            <a:ext cx="3407410" cy="3214241"/>
          </a:xfrm>
          <a:prstGeom prst="ellipse">
            <a:avLst/>
          </a:prstGeom>
          <a:noFill/>
          <a:ln w="28575">
            <a:solidFill>
              <a:srgbClr val="FFCC99">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12" name="Ellipse 11">
            <a:extLst>
              <a:ext uri="{FF2B5EF4-FFF2-40B4-BE49-F238E27FC236}">
                <a16:creationId xmlns:a16="http://schemas.microsoft.com/office/drawing/2014/main" id="{2388F538-A829-40B8-8A6D-0D4AC99D0035}"/>
              </a:ext>
            </a:extLst>
          </p:cNvPr>
          <p:cNvSpPr/>
          <p:nvPr/>
        </p:nvSpPr>
        <p:spPr>
          <a:xfrm>
            <a:off x="5851049" y="3306444"/>
            <a:ext cx="3407410" cy="3214241"/>
          </a:xfrm>
          <a:prstGeom prst="ellipse">
            <a:avLst/>
          </a:prstGeom>
          <a:noFill/>
          <a:ln w="28575">
            <a:solidFill>
              <a:srgbClr val="FFCC99">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dirty="0">
              <a:latin typeface="Arial Nova Cond Light" panose="020B0306020202020204" pitchFamily="34" charset="0"/>
            </a:endParaRPr>
          </a:p>
        </p:txBody>
      </p:sp>
      <p:sp>
        <p:nvSpPr>
          <p:cNvPr id="13" name="Ellipse 12">
            <a:extLst>
              <a:ext uri="{FF2B5EF4-FFF2-40B4-BE49-F238E27FC236}">
                <a16:creationId xmlns:a16="http://schemas.microsoft.com/office/drawing/2014/main" id="{DF23BD1A-E311-4AA9-97B9-69A5FAFDFEF8}"/>
              </a:ext>
            </a:extLst>
          </p:cNvPr>
          <p:cNvSpPr/>
          <p:nvPr/>
        </p:nvSpPr>
        <p:spPr>
          <a:xfrm>
            <a:off x="2666529" y="3306444"/>
            <a:ext cx="3407410" cy="3214241"/>
          </a:xfrm>
          <a:prstGeom prst="ellipse">
            <a:avLst/>
          </a:prstGeom>
          <a:noFill/>
          <a:ln w="28575">
            <a:solidFill>
              <a:srgbClr val="FFCC99">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00">
              <a:latin typeface="Arial Nova Cond Light" panose="020B0306020202020204" pitchFamily="34" charset="0"/>
            </a:endParaRPr>
          </a:p>
        </p:txBody>
      </p:sp>
      <p:sp>
        <p:nvSpPr>
          <p:cNvPr id="14" name="Textfeld 13">
            <a:extLst>
              <a:ext uri="{FF2B5EF4-FFF2-40B4-BE49-F238E27FC236}">
                <a16:creationId xmlns:a16="http://schemas.microsoft.com/office/drawing/2014/main" id="{FBB2C2B4-790F-44C1-ABAB-164C55F78508}"/>
              </a:ext>
            </a:extLst>
          </p:cNvPr>
          <p:cNvSpPr txBox="1"/>
          <p:nvPr/>
        </p:nvSpPr>
        <p:spPr>
          <a:xfrm>
            <a:off x="2894095" y="4958809"/>
            <a:ext cx="2509520" cy="707886"/>
          </a:xfrm>
          <a:prstGeom prst="rect">
            <a:avLst/>
          </a:prstGeom>
          <a:noFill/>
        </p:spPr>
        <p:txBody>
          <a:bodyPr wrap="square" rtlCol="0">
            <a:spAutoFit/>
          </a:bodyPr>
          <a:lstStyle/>
          <a:p>
            <a:pPr algn="ctr"/>
            <a:r>
              <a:rPr lang="de-DE" sz="2000" dirty="0">
                <a:latin typeface="Arial Nova Cond Light" panose="020B0306020202020204" pitchFamily="34" charset="0"/>
              </a:rPr>
              <a:t>Erleichtert den Kaufprozess für Kunden</a:t>
            </a:r>
          </a:p>
        </p:txBody>
      </p:sp>
      <p:sp>
        <p:nvSpPr>
          <p:cNvPr id="5" name="Textfeld 4">
            <a:extLst>
              <a:ext uri="{FF2B5EF4-FFF2-40B4-BE49-F238E27FC236}">
                <a16:creationId xmlns:a16="http://schemas.microsoft.com/office/drawing/2014/main" id="{522B6D7B-40CF-403B-9CA8-2311B1C1E6F9}"/>
              </a:ext>
            </a:extLst>
          </p:cNvPr>
          <p:cNvSpPr txBox="1"/>
          <p:nvPr/>
        </p:nvSpPr>
        <p:spPr>
          <a:xfrm>
            <a:off x="4481917" y="2980773"/>
            <a:ext cx="2725420" cy="1077218"/>
          </a:xfrm>
          <a:prstGeom prst="rect">
            <a:avLst/>
          </a:prstGeom>
          <a:noFill/>
        </p:spPr>
        <p:txBody>
          <a:bodyPr wrap="square" rtlCol="0">
            <a:spAutoFit/>
          </a:bodyPr>
          <a:lstStyle/>
          <a:p>
            <a:pPr algn="ctr"/>
            <a:r>
              <a:rPr lang="de-DE" sz="3200" dirty="0" err="1">
                <a:latin typeface="Arial Nova Cond Light" panose="020B0306020202020204" pitchFamily="34" charset="0"/>
              </a:rPr>
              <a:t>Product</a:t>
            </a:r>
            <a:r>
              <a:rPr lang="de-DE" sz="3200" dirty="0">
                <a:latin typeface="Arial Nova Cond Light" panose="020B0306020202020204" pitchFamily="34" charset="0"/>
              </a:rPr>
              <a:t> </a:t>
            </a:r>
          </a:p>
          <a:p>
            <a:pPr algn="ctr"/>
            <a:r>
              <a:rPr lang="de-DE" sz="3200" dirty="0">
                <a:latin typeface="Arial Nova Cond Light" panose="020B0306020202020204" pitchFamily="34" charset="0"/>
              </a:rPr>
              <a:t>Branding</a:t>
            </a:r>
          </a:p>
        </p:txBody>
      </p:sp>
      <p:sp>
        <p:nvSpPr>
          <p:cNvPr id="8" name="Textfeld 7">
            <a:extLst>
              <a:ext uri="{FF2B5EF4-FFF2-40B4-BE49-F238E27FC236}">
                <a16:creationId xmlns:a16="http://schemas.microsoft.com/office/drawing/2014/main" id="{30BA7E48-DAFB-4EFF-B6FB-17D980006221}"/>
              </a:ext>
            </a:extLst>
          </p:cNvPr>
          <p:cNvSpPr txBox="1"/>
          <p:nvPr/>
        </p:nvSpPr>
        <p:spPr>
          <a:xfrm>
            <a:off x="172720" y="6004059"/>
            <a:ext cx="7802880" cy="369332"/>
          </a:xfrm>
          <a:prstGeom prst="rect">
            <a:avLst/>
          </a:prstGeom>
          <a:solidFill>
            <a:schemeClr val="bg1"/>
          </a:solidFill>
        </p:spPr>
        <p:txBody>
          <a:bodyPr wrap="square" rtlCol="0">
            <a:spAutoFit/>
          </a:bodyPr>
          <a:lstStyle/>
          <a:p>
            <a:r>
              <a:rPr lang="de-DE" dirty="0"/>
              <a:t>Unternehmen steht im Hintergrund, das einzelne Produkt wird beworben</a:t>
            </a:r>
          </a:p>
        </p:txBody>
      </p:sp>
      <p:sp>
        <p:nvSpPr>
          <p:cNvPr id="15" name="Titel 1">
            <a:extLst>
              <a:ext uri="{FF2B5EF4-FFF2-40B4-BE49-F238E27FC236}">
                <a16:creationId xmlns:a16="http://schemas.microsoft.com/office/drawing/2014/main" id="{3DF02866-9CB1-405C-82E4-08AC9B4EFF84}"/>
              </a:ext>
            </a:extLst>
          </p:cNvPr>
          <p:cNvSpPr txBox="1">
            <a:spLocks/>
          </p:cNvSpPr>
          <p:nvPr/>
        </p:nvSpPr>
        <p:spPr>
          <a:xfrm>
            <a:off x="436853" y="6320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dirty="0">
                <a:latin typeface="Arial Nova Cond Light" panose="020B0306020202020204" pitchFamily="34" charset="0"/>
              </a:rPr>
              <a:t>Auswirkungen auf Marketing &amp; Branding</a:t>
            </a:r>
          </a:p>
        </p:txBody>
      </p:sp>
    </p:spTree>
    <p:extLst>
      <p:ext uri="{BB962C8B-B14F-4D97-AF65-F5344CB8AC3E}">
        <p14:creationId xmlns:p14="http://schemas.microsoft.com/office/powerpoint/2010/main" val="4141302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Zielgruppenanalyse</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965200" y="1968499"/>
            <a:ext cx="10261600" cy="4297363"/>
          </a:xfrm>
        </p:spPr>
        <p:txBody>
          <a:bodyPr>
            <a:normAutofit/>
          </a:bodyPr>
          <a:lstStyle/>
          <a:p>
            <a:pPr marL="0" indent="0" algn="just">
              <a:lnSpc>
                <a:spcPct val="107000"/>
              </a:lnSpc>
              <a:spcAft>
                <a:spcPts val="800"/>
              </a:spcAft>
              <a:buNone/>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Die Zielgruppe unseres Produkts werden ausschließlich Geschäftskunden sein, mit Fokus auf Führungskräfte, da es für Unternehmen spezialisiert ist und in privatem Bereich keine Anwendung findet. Bei den Berufsfeldern gibt es keine Einschränkung. Die Unternehmensgröße ist für unser Produkt irrelevant, ausgenommen vom Preis. Kaufmuster von Unternehmen hinsichtlich ihrer Größe, ihres Standorts und ihrer Unternehmensgröße können zum aktuellen Zeitpunkt der Produktentwicklung nicht festgelegt werden, denn es wurden noch keine Produkte verkauft. Allerdings gibt es Produktseitig keine Einschränkungen bei einer der Kriterien. Die Zielgruppe sollte erstes Interesse an der Mitarbeiterzufriedenheit haben und diese verbessern und analysieren wollen. Zudem sollten die Werte des Mitarbeiters als wichtigstes Kapital geteilt werden. </a:t>
            </a:r>
          </a:p>
        </p:txBody>
      </p:sp>
    </p:spTree>
    <p:extLst>
      <p:ext uri="{BB962C8B-B14F-4D97-AF65-F5344CB8AC3E}">
        <p14:creationId xmlns:p14="http://schemas.microsoft.com/office/powerpoint/2010/main" val="2909259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1">
            <a:extLst>
              <a:ext uri="{FF2B5EF4-FFF2-40B4-BE49-F238E27FC236}">
                <a16:creationId xmlns:a16="http://schemas.microsoft.com/office/drawing/2014/main" id="{8BADD10E-5E1C-4E7A-BD9B-5DB9AA5C7D9D}"/>
              </a:ext>
            </a:extLst>
          </p:cNvPr>
          <p:cNvSpPr>
            <a:spLocks noGrp="1"/>
          </p:cNvSpPr>
          <p:nvPr>
            <p:ph type="title"/>
          </p:nvPr>
        </p:nvSpPr>
        <p:spPr>
          <a:xfrm>
            <a:off x="838200" y="365125"/>
            <a:ext cx="10515600" cy="1325563"/>
          </a:xfrm>
        </p:spPr>
        <p:txBody>
          <a:bodyPr/>
          <a:lstStyle/>
          <a:p>
            <a:r>
              <a:rPr lang="de-DE" dirty="0">
                <a:latin typeface="Arial Nova Cond Light" panose="020B0306020202020204" pitchFamily="34" charset="0"/>
              </a:rPr>
              <a:t>Zielgruppenanalyse</a:t>
            </a:r>
          </a:p>
        </p:txBody>
      </p:sp>
      <p:sp>
        <p:nvSpPr>
          <p:cNvPr id="11" name="Inhaltsplatzhalter 2">
            <a:extLst>
              <a:ext uri="{FF2B5EF4-FFF2-40B4-BE49-F238E27FC236}">
                <a16:creationId xmlns:a16="http://schemas.microsoft.com/office/drawing/2014/main" id="{A4C108AE-F14C-481D-A4BC-974727F86DF1}"/>
              </a:ext>
            </a:extLst>
          </p:cNvPr>
          <p:cNvSpPr>
            <a:spLocks noGrp="1"/>
          </p:cNvSpPr>
          <p:nvPr>
            <p:ph idx="1"/>
          </p:nvPr>
        </p:nvSpPr>
        <p:spPr>
          <a:xfrm>
            <a:off x="838200" y="1854200"/>
            <a:ext cx="10795000" cy="4864099"/>
          </a:xfrm>
        </p:spPr>
        <p:txBody>
          <a:bodyPr>
            <a:normAutofit/>
          </a:bodyPr>
          <a:lstStyle/>
          <a:p>
            <a:pPr marL="0" indent="0" algn="just">
              <a:lnSpc>
                <a:spcPct val="107000"/>
              </a:lnSpc>
              <a:spcAft>
                <a:spcPts val="800"/>
              </a:spcAft>
              <a:buNone/>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Das Kaufverhalten ist abhängig vom Kaufmotiv, dem Beeinflusser, dem Verkaufsort, der Kauffrequenz, dem Wochentag und der Uhrzeit des Kaufes. Das Kaufmotiv sind Motivationen wie die Verbesserung und Feststellung der Mitarbeiterzufriedenheit sowie die Entdeckung, welche Zufriedenheitsverbesserungsmöglichkeiten am besten helfen. Die Kaufentscheidung der Zielgruppe wird beeinflusst durch das Vermögen des Unternehmens und durch die verschiedenen Abteilungsleiter, die ihre Mitarbeiter zufriedener machen wollen oder auch nicht, falls sie ihre Mitarbeiter als zufrieden ansehen. Der Verkaufsort ist hauptsächlich online und es gibt verschiedene Pakete, die gebucht werden können. Die Pakete haben unterschiedlich lange Laufzeiten und eine Testlaufzeit, die Preise sind dem angepasst und es kommen die individuellen Installationskosten dazu. Die Kauffrequenz ist abhängig von dem gewählten Paket und der Zufriedenheit, ob dass Paket erneut gebucht wird. Da das Produkt noch nicht verkauft wird, kann noch kein bevorzugter Verkaufstag oder Uhrzeit ermittelt werden. </a:t>
            </a: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endParaRPr lang="de-DE"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de-DE" sz="2000" dirty="0"/>
          </a:p>
        </p:txBody>
      </p:sp>
    </p:spTree>
    <p:extLst>
      <p:ext uri="{BB962C8B-B14F-4D97-AF65-F5344CB8AC3E}">
        <p14:creationId xmlns:p14="http://schemas.microsoft.com/office/powerpoint/2010/main" val="36749323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a:latin typeface="Arial Nova Cond Light" panose="020B0306020202020204" pitchFamily="34" charset="0"/>
              </a:rPr>
              <a:t>Systementwurf</a:t>
            </a:r>
          </a:p>
        </p:txBody>
      </p:sp>
    </p:spTree>
    <p:extLst>
      <p:ext uri="{BB962C8B-B14F-4D97-AF65-F5344CB8AC3E}">
        <p14:creationId xmlns:p14="http://schemas.microsoft.com/office/powerpoint/2010/main" val="937179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B318EC-EA84-4E70-AC31-9E5EDF8C3DAC}"/>
              </a:ext>
            </a:extLst>
          </p:cNvPr>
          <p:cNvSpPr>
            <a:spLocks noGrp="1"/>
          </p:cNvSpPr>
          <p:nvPr>
            <p:ph type="title"/>
          </p:nvPr>
        </p:nvSpPr>
        <p:spPr/>
        <p:txBody>
          <a:bodyPr/>
          <a:lstStyle/>
          <a:p>
            <a:r>
              <a:rPr lang="de-DE" dirty="0">
                <a:latin typeface="Arial Nova Cond Light" panose="020B0306020202020204" pitchFamily="34" charset="0"/>
              </a:rPr>
              <a:t>Zu bearbeiten</a:t>
            </a:r>
          </a:p>
        </p:txBody>
      </p:sp>
      <p:sp>
        <p:nvSpPr>
          <p:cNvPr id="3" name="Inhaltsplatzhalter 2">
            <a:extLst>
              <a:ext uri="{FF2B5EF4-FFF2-40B4-BE49-F238E27FC236}">
                <a16:creationId xmlns:a16="http://schemas.microsoft.com/office/drawing/2014/main" id="{C30A841D-26DB-4E65-A701-58DE035D7B2E}"/>
              </a:ext>
            </a:extLst>
          </p:cNvPr>
          <p:cNvSpPr>
            <a:spLocks noGrp="1"/>
          </p:cNvSpPr>
          <p:nvPr>
            <p:ph idx="1"/>
          </p:nvPr>
        </p:nvSpPr>
        <p:spPr>
          <a:xfrm>
            <a:off x="1054100" y="2506662"/>
            <a:ext cx="10515600" cy="4351338"/>
          </a:xfrm>
        </p:spPr>
        <p:txBody>
          <a:bodyPr/>
          <a:lstStyle/>
          <a:p>
            <a:r>
              <a:rPr lang="de-DE" sz="2000" dirty="0">
                <a:latin typeface="Arial Nova Cond Light" panose="020B0306020202020204" pitchFamily="34" charset="0"/>
              </a:rPr>
              <a:t>Ereignis-Reaktionsmodell:</a:t>
            </a:r>
          </a:p>
          <a:p>
            <a:r>
              <a:rPr lang="de-DE" sz="2000" dirty="0">
                <a:latin typeface="Arial Nova Cond Light" panose="020B0306020202020204" pitchFamily="34" charset="0"/>
              </a:rPr>
              <a:t>Entscheidungstabellen:</a:t>
            </a:r>
          </a:p>
          <a:p>
            <a:r>
              <a:rPr lang="de-DE" sz="2000" dirty="0">
                <a:latin typeface="Arial Nova Cond Light" panose="020B0306020202020204" pitchFamily="34" charset="0"/>
              </a:rPr>
              <a:t>Beschreibung d. verwendeten Algorithmen:</a:t>
            </a:r>
          </a:p>
          <a:p>
            <a:r>
              <a:rPr lang="de-DE" sz="2000" dirty="0">
                <a:latin typeface="Arial Nova Cond Light" panose="020B0306020202020204" pitchFamily="34" charset="0"/>
              </a:rPr>
              <a:t>Falls nötig: Geschäftsprozessmodelle</a:t>
            </a:r>
          </a:p>
          <a:p>
            <a:r>
              <a:rPr lang="de-DE" sz="2000" dirty="0">
                <a:latin typeface="Arial Nova Cond Light" panose="020B0306020202020204" pitchFamily="34" charset="0"/>
              </a:rPr>
              <a:t>Use Case Schablone/Aktivitätsdiagramm:</a:t>
            </a:r>
          </a:p>
          <a:p>
            <a:endParaRPr lang="de-DE" dirty="0"/>
          </a:p>
        </p:txBody>
      </p:sp>
      <p:sp>
        <p:nvSpPr>
          <p:cNvPr id="11" name="Rectangle 8">
            <a:extLst>
              <a:ext uri="{FF2B5EF4-FFF2-40B4-BE49-F238E27FC236}">
                <a16:creationId xmlns:a16="http://schemas.microsoft.com/office/drawing/2014/main" id="{9CD7F2D1-50A5-4C33-A8D5-3D5B245C07C9}"/>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18563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D6F69C-2E0F-4F63-840B-4E7EC2C0BB8C}"/>
              </a:ext>
            </a:extLst>
          </p:cNvPr>
          <p:cNvSpPr>
            <a:spLocks noGrp="1"/>
          </p:cNvSpPr>
          <p:nvPr>
            <p:ph type="title"/>
          </p:nvPr>
        </p:nvSpPr>
        <p:spPr/>
        <p:txBody>
          <a:bodyPr/>
          <a:lstStyle/>
          <a:p>
            <a:r>
              <a:rPr lang="de-DE" dirty="0">
                <a:latin typeface="Arial Nova Cond Light" panose="020B0306020202020204" pitchFamily="34" charset="0"/>
              </a:rPr>
              <a:t>Use Case Schablone</a:t>
            </a:r>
          </a:p>
        </p:txBody>
      </p:sp>
      <p:sp>
        <p:nvSpPr>
          <p:cNvPr id="3" name="Inhaltsplatzhalter 2">
            <a:extLst>
              <a:ext uri="{FF2B5EF4-FFF2-40B4-BE49-F238E27FC236}">
                <a16:creationId xmlns:a16="http://schemas.microsoft.com/office/drawing/2014/main" id="{64863242-E9A5-47D1-AB38-87B0FCC86DB4}"/>
              </a:ext>
            </a:extLst>
          </p:cNvPr>
          <p:cNvSpPr>
            <a:spLocks noGrp="1"/>
          </p:cNvSpPr>
          <p:nvPr>
            <p:ph idx="1"/>
          </p:nvPr>
        </p:nvSpPr>
        <p:spPr>
          <a:xfrm>
            <a:off x="838200" y="1690688"/>
            <a:ext cx="10515600" cy="5005387"/>
          </a:xfrm>
        </p:spPr>
        <p:txBody>
          <a:bodyPr>
            <a:normAutofit fontScale="92500" lnSpcReduction="10000"/>
          </a:bodyPr>
          <a:lstStyle/>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Use Case: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Foto aufnehmen #001</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Ziel: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Emotion des Kunden wird analysiert und ein personalisierter Vorschlag generiert</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Vorbedingung:</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 App Berechtigung auf Kamera, Kunde muss Konto haben + angemeldet sein</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Nachbedingung Erfolg: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Kunde erhält personalisierten Vorschlag</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Nachbedingung Fehlschlag: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Fehlermeldung + Kunde muss noch ein Foto aufnehmen</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Akteure: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Kunde </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Auslösendes Ereignis: </a:t>
            </a: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Kunde drückt Button „Foto aufnehmen“</a:t>
            </a:r>
          </a:p>
          <a:p>
            <a:pPr marL="342900" lvl="0" indent="-342900">
              <a:lnSpc>
                <a:spcPct val="120000"/>
              </a:lnSpc>
              <a:buFont typeface="+mj-lt"/>
              <a:buAutoNum type="arabicPeriod"/>
              <a:tabLst>
                <a:tab pos="457200" algn="l"/>
              </a:tabLst>
            </a:pPr>
            <a:r>
              <a:rPr lang="de-DE" sz="1700" b="1" dirty="0">
                <a:effectLst/>
                <a:latin typeface="Arial Nova Cond Light" panose="020B0306020202020204" pitchFamily="34" charset="0"/>
                <a:ea typeface="Calibri" panose="020F0502020204030204" pitchFamily="34" charset="0"/>
                <a:cs typeface="Times New Roman" panose="02020603050405020304" pitchFamily="18" charset="0"/>
              </a:rPr>
              <a:t>Beschreibung:</a:t>
            </a:r>
            <a:endParaRPr lang="de-DE" sz="17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20000"/>
              </a:lnSpc>
              <a:buFont typeface="+mj-lt"/>
              <a:buAutoNum type="arabicPeriod"/>
              <a:tabLst>
                <a:tab pos="914400" algn="l"/>
              </a:tabLst>
            </a:pP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Prüfung ob Kunde bereits registriert</a:t>
            </a:r>
          </a:p>
          <a:p>
            <a:pPr marL="742950" lvl="1" indent="-285750">
              <a:lnSpc>
                <a:spcPct val="120000"/>
              </a:lnSpc>
              <a:buFont typeface="+mj-lt"/>
              <a:buAutoNum type="arabicPeriod"/>
              <a:tabLst>
                <a:tab pos="914400" algn="l"/>
              </a:tabLst>
            </a:pP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Prüfung Berechtigung Kamera</a:t>
            </a:r>
          </a:p>
          <a:p>
            <a:pPr marL="742950" lvl="1" indent="-285750">
              <a:lnSpc>
                <a:spcPct val="120000"/>
              </a:lnSpc>
              <a:buFont typeface="+mj-lt"/>
              <a:buAutoNum type="arabicPeriod"/>
              <a:tabLst>
                <a:tab pos="914400" algn="l"/>
              </a:tabLst>
            </a:pP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Foto aufnehmen</a:t>
            </a:r>
          </a:p>
          <a:p>
            <a:pPr marL="742950" lvl="1" indent="-285750">
              <a:lnSpc>
                <a:spcPct val="120000"/>
              </a:lnSpc>
              <a:buFont typeface="+mj-lt"/>
              <a:buAutoNum type="arabicPeriod"/>
              <a:tabLst>
                <a:tab pos="914400" algn="l"/>
              </a:tabLst>
            </a:pP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Emotionsanalyse</a:t>
            </a:r>
          </a:p>
          <a:p>
            <a:pPr marL="742950" lvl="1" indent="-285750">
              <a:lnSpc>
                <a:spcPct val="120000"/>
              </a:lnSpc>
              <a:buFont typeface="+mj-lt"/>
              <a:buAutoNum type="arabicPeriod"/>
              <a:tabLst>
                <a:tab pos="914400" algn="l"/>
              </a:tabLst>
            </a:pPr>
            <a:r>
              <a:rPr lang="de-DE" sz="1700" dirty="0">
                <a:effectLst/>
                <a:latin typeface="Arial Nova Cond Light" panose="020B0306020202020204" pitchFamily="34" charset="0"/>
                <a:ea typeface="Calibri" panose="020F0502020204030204" pitchFamily="34" charset="0"/>
                <a:cs typeface="Times New Roman" panose="02020603050405020304" pitchFamily="18" charset="0"/>
              </a:rPr>
              <a:t>Vorschlag Generierung</a:t>
            </a:r>
          </a:p>
          <a:p>
            <a:endParaRPr lang="de-DE" dirty="0"/>
          </a:p>
        </p:txBody>
      </p:sp>
      <p:sp>
        <p:nvSpPr>
          <p:cNvPr id="4" name="Textfeld 3">
            <a:extLst>
              <a:ext uri="{FF2B5EF4-FFF2-40B4-BE49-F238E27FC236}">
                <a16:creationId xmlns:a16="http://schemas.microsoft.com/office/drawing/2014/main" id="{5A94753F-EF80-41A5-82A0-9FA15D725908}"/>
              </a:ext>
            </a:extLst>
          </p:cNvPr>
          <p:cNvSpPr txBox="1"/>
          <p:nvPr/>
        </p:nvSpPr>
        <p:spPr>
          <a:xfrm>
            <a:off x="7042731" y="3922398"/>
            <a:ext cx="4911144" cy="1467518"/>
          </a:xfrm>
          <a:prstGeom prst="rect">
            <a:avLst/>
          </a:prstGeom>
          <a:noFill/>
        </p:spPr>
        <p:txBody>
          <a:bodyPr wrap="square" rtlCol="0">
            <a:spAutoFit/>
          </a:bodyPr>
          <a:lstStyle/>
          <a:p>
            <a:pPr>
              <a:lnSpc>
                <a:spcPct val="107000"/>
              </a:lnSpc>
              <a:spcAft>
                <a:spcPts val="800"/>
              </a:spcAf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Erweiterungen:</a:t>
            </a:r>
            <a:endParaRPr lang="de-DE" sz="1600" dirty="0">
              <a:effectLst/>
              <a:latin typeface="Arial Nova Cond Light" panose="020B0306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1a Wenn nicht registriert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 Neuregistrierung</a:t>
            </a:r>
          </a:p>
          <a:p>
            <a:pPr>
              <a:lnSpc>
                <a:spcPct val="107000"/>
              </a:lnSpc>
              <a:spcAft>
                <a:spcPts val="800"/>
              </a:spcAf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1b Wenn keine Kamera Berechtigung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 Berechtigung erteilen</a:t>
            </a:r>
          </a:p>
          <a:p>
            <a:endParaRPr lang="de-DE" dirty="0"/>
          </a:p>
        </p:txBody>
      </p:sp>
    </p:spTree>
    <p:extLst>
      <p:ext uri="{BB962C8B-B14F-4D97-AF65-F5344CB8AC3E}">
        <p14:creationId xmlns:p14="http://schemas.microsoft.com/office/powerpoint/2010/main" val="14176042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D6F69C-2E0F-4F63-840B-4E7EC2C0BB8C}"/>
              </a:ext>
            </a:extLst>
          </p:cNvPr>
          <p:cNvSpPr>
            <a:spLocks noGrp="1"/>
          </p:cNvSpPr>
          <p:nvPr>
            <p:ph type="title"/>
          </p:nvPr>
        </p:nvSpPr>
        <p:spPr/>
        <p:txBody>
          <a:bodyPr/>
          <a:lstStyle/>
          <a:p>
            <a:r>
              <a:rPr lang="de-DE" dirty="0">
                <a:latin typeface="Arial Nova Cond Light" panose="020B0306020202020204" pitchFamily="34" charset="0"/>
              </a:rPr>
              <a:t>Use Case Schablone</a:t>
            </a:r>
          </a:p>
        </p:txBody>
      </p:sp>
      <p:sp>
        <p:nvSpPr>
          <p:cNvPr id="3" name="Inhaltsplatzhalter 2">
            <a:extLst>
              <a:ext uri="{FF2B5EF4-FFF2-40B4-BE49-F238E27FC236}">
                <a16:creationId xmlns:a16="http://schemas.microsoft.com/office/drawing/2014/main" id="{64863242-E9A5-47D1-AB38-87B0FCC86DB4}"/>
              </a:ext>
            </a:extLst>
          </p:cNvPr>
          <p:cNvSpPr>
            <a:spLocks noGrp="1"/>
          </p:cNvSpPr>
          <p:nvPr>
            <p:ph idx="1"/>
          </p:nvPr>
        </p:nvSpPr>
        <p:spPr/>
        <p:txBody>
          <a:bodyPr>
            <a:noAutofit/>
          </a:bodyPr>
          <a:lstStyle/>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Use Case: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Archiv öffnen #002</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Ziel: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Kunde kann Stimmungsbarometer der letzten Zeit anschauen</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Vorbedingung:</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 Kunde muss schon Bilder gemacht haben</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Nachbedingung Erfolg: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Kunde sieht Stimmungsbarometer</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Nachbedingung Fehlschlag: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Kunde sieht keine Stimmungsbarometer</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Akteure: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Kunde</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Auslösendes Ereignis: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Kunde drückt Button „Archiv“</a:t>
            </a:r>
          </a:p>
          <a:p>
            <a:pPr marL="342900" lvl="0" indent="-342900">
              <a:lnSpc>
                <a:spcPct val="107000"/>
              </a:lnSpc>
              <a:buFont typeface="+mj-lt"/>
              <a:buAutoNum type="arabicPeriod"/>
              <a:tabLst>
                <a:tab pos="457200" algn="l"/>
              </a:tabLs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Beschreibung:</a:t>
            </a:r>
            <a:endParaRPr lang="de-DE" sz="16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rabicPeriod"/>
              <a:tabLst>
                <a:tab pos="914400" algn="l"/>
              </a:tabLs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Prüfung ob Kunde bereits registriert</a:t>
            </a:r>
          </a:p>
          <a:p>
            <a:pPr marL="742950" lvl="1" indent="-285750">
              <a:lnSpc>
                <a:spcPct val="107000"/>
              </a:lnSpc>
              <a:buFont typeface="+mj-lt"/>
              <a:buAutoNum type="arabicPeriod"/>
              <a:tabLst>
                <a:tab pos="914400" algn="l"/>
              </a:tabLs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Button drücken</a:t>
            </a:r>
          </a:p>
          <a:p>
            <a:pPr marL="742950" lvl="1" indent="-285750">
              <a:lnSpc>
                <a:spcPct val="107000"/>
              </a:lnSpc>
              <a:buFont typeface="+mj-lt"/>
              <a:buAutoNum type="arabicPeriod"/>
              <a:tabLst>
                <a:tab pos="914400" algn="l"/>
              </a:tabLs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Zeitraum auswählen</a:t>
            </a:r>
          </a:p>
          <a:p>
            <a:pPr marL="742950" lvl="1" indent="-285750">
              <a:lnSpc>
                <a:spcPct val="107000"/>
              </a:lnSpc>
              <a:buFont typeface="+mj-lt"/>
              <a:buAutoNum type="arabicPeriod"/>
              <a:tabLst>
                <a:tab pos="914400" algn="l"/>
              </a:tabLs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Stimmungsbarometer erscheint</a:t>
            </a:r>
            <a:endParaRPr lang="de-DE"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de-DE" sz="1600" dirty="0"/>
          </a:p>
        </p:txBody>
      </p:sp>
      <p:sp>
        <p:nvSpPr>
          <p:cNvPr id="4" name="Textfeld 3">
            <a:extLst>
              <a:ext uri="{FF2B5EF4-FFF2-40B4-BE49-F238E27FC236}">
                <a16:creationId xmlns:a16="http://schemas.microsoft.com/office/drawing/2014/main" id="{9564944A-535F-4307-B46C-38BBE9B440DD}"/>
              </a:ext>
            </a:extLst>
          </p:cNvPr>
          <p:cNvSpPr txBox="1"/>
          <p:nvPr/>
        </p:nvSpPr>
        <p:spPr>
          <a:xfrm>
            <a:off x="7153276" y="2921000"/>
            <a:ext cx="3829050" cy="1332224"/>
          </a:xfrm>
          <a:prstGeom prst="rect">
            <a:avLst/>
          </a:prstGeom>
          <a:noFill/>
        </p:spPr>
        <p:txBody>
          <a:bodyPr wrap="square" rtlCol="0">
            <a:spAutoFit/>
          </a:bodyPr>
          <a:lstStyle/>
          <a:p>
            <a:pPr>
              <a:lnSpc>
                <a:spcPct val="107000"/>
              </a:lnSpc>
              <a:spcAft>
                <a:spcPts val="800"/>
              </a:spcAft>
            </a:pPr>
            <a:r>
              <a:rPr lang="de-DE" sz="1600" b="1" dirty="0">
                <a:effectLst/>
                <a:latin typeface="Arial Nova Cond Light" panose="020B0306020202020204" pitchFamily="34" charset="0"/>
                <a:ea typeface="Calibri" panose="020F0502020204030204" pitchFamily="34" charset="0"/>
                <a:cs typeface="Times New Roman" panose="02020603050405020304" pitchFamily="18" charset="0"/>
              </a:rPr>
              <a:t>Erweiterungen:</a:t>
            </a:r>
            <a:endParaRPr lang="de-DE" sz="1600" dirty="0">
              <a:effectLst/>
              <a:latin typeface="Arial Nova Cond Light" panose="020B0306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1a Wenn nicht registriert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 Neuregistrierung</a:t>
            </a:r>
          </a:p>
          <a:p>
            <a:pPr>
              <a:lnSpc>
                <a:spcPct val="107000"/>
              </a:lnSpc>
              <a:spcAft>
                <a:spcPts val="800"/>
              </a:spcAft>
            </a:pP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3a Wenn in dem Zeitraum keine Bilder vorhanden </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1600" dirty="0">
                <a:effectLst/>
                <a:latin typeface="Arial Nova Cond Light" panose="020B0306020202020204" pitchFamily="34" charset="0"/>
                <a:ea typeface="Calibri" panose="020F0502020204030204" pitchFamily="34" charset="0"/>
                <a:cs typeface="Times New Roman" panose="02020603050405020304" pitchFamily="18" charset="0"/>
              </a:rPr>
              <a:t> Aufforderung zum regelmäßigen Fotografieren</a:t>
            </a:r>
          </a:p>
        </p:txBody>
      </p:sp>
    </p:spTree>
    <p:extLst>
      <p:ext uri="{BB962C8B-B14F-4D97-AF65-F5344CB8AC3E}">
        <p14:creationId xmlns:p14="http://schemas.microsoft.com/office/powerpoint/2010/main" val="3832811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Textfeld 16">
            <a:extLst>
              <a:ext uri="{FF2B5EF4-FFF2-40B4-BE49-F238E27FC236}">
                <a16:creationId xmlns:a16="http://schemas.microsoft.com/office/drawing/2014/main" id="{3F4EB569-4243-4182-9DBA-DE46F3475ADE}"/>
              </a:ext>
            </a:extLst>
          </p:cNvPr>
          <p:cNvSpPr txBox="1"/>
          <p:nvPr/>
        </p:nvSpPr>
        <p:spPr>
          <a:xfrm>
            <a:off x="3232150" y="2828835"/>
            <a:ext cx="5727700" cy="1200329"/>
          </a:xfrm>
          <a:prstGeom prst="rect">
            <a:avLst/>
          </a:prstGeom>
          <a:noFill/>
        </p:spPr>
        <p:txBody>
          <a:bodyPr wrap="square" rtlCol="0">
            <a:spAutoFit/>
          </a:bodyPr>
          <a:lstStyle/>
          <a:p>
            <a:pPr algn="ctr"/>
            <a:r>
              <a:rPr lang="de-DE" sz="7200" dirty="0">
                <a:latin typeface="Arial Nova Cond Light" panose="020B0306020202020204" pitchFamily="34" charset="0"/>
              </a:rPr>
              <a:t>Arbeitsweise</a:t>
            </a:r>
          </a:p>
        </p:txBody>
      </p:sp>
    </p:spTree>
    <p:extLst>
      <p:ext uri="{BB962C8B-B14F-4D97-AF65-F5344CB8AC3E}">
        <p14:creationId xmlns:p14="http://schemas.microsoft.com/office/powerpoint/2010/main" val="32131377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457950" cy="2593975"/>
          </a:xfrm>
        </p:spPr>
        <p:txBody>
          <a:bodyPr>
            <a:normAutofit/>
          </a:bodyPr>
          <a:lstStyle/>
          <a:p>
            <a:pPr algn="ctr"/>
            <a:r>
              <a:rPr lang="de-DE" sz="7200" dirty="0">
                <a:latin typeface="Arial Nova Cond Light" panose="020B0306020202020204" pitchFamily="34" charset="0"/>
              </a:rPr>
              <a:t>Aktivitätsdiagramm</a:t>
            </a:r>
          </a:p>
        </p:txBody>
      </p:sp>
    </p:spTree>
    <p:extLst>
      <p:ext uri="{BB962C8B-B14F-4D97-AF65-F5344CB8AC3E}">
        <p14:creationId xmlns:p14="http://schemas.microsoft.com/office/powerpoint/2010/main" val="30374184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err="1">
                <a:latin typeface="Arial Nova Cond Light" panose="020B0306020202020204" pitchFamily="34" charset="0"/>
              </a:rPr>
              <a:t>Our</a:t>
            </a:r>
            <a:r>
              <a:rPr lang="de-DE" sz="7200" dirty="0">
                <a:latin typeface="Arial Nova Cond Light" panose="020B0306020202020204" pitchFamily="34" charset="0"/>
              </a:rPr>
              <a:t> Vision</a:t>
            </a:r>
          </a:p>
        </p:txBody>
      </p:sp>
    </p:spTree>
    <p:extLst>
      <p:ext uri="{BB962C8B-B14F-4D97-AF65-F5344CB8AC3E}">
        <p14:creationId xmlns:p14="http://schemas.microsoft.com/office/powerpoint/2010/main" val="3102526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2A03E6-93F6-4EB3-9DC7-D998D8071EFC}"/>
              </a:ext>
            </a:extLst>
          </p:cNvPr>
          <p:cNvSpPr>
            <a:spLocks noGrp="1"/>
          </p:cNvSpPr>
          <p:nvPr>
            <p:ph type="title"/>
          </p:nvPr>
        </p:nvSpPr>
        <p:spPr/>
        <p:txBody>
          <a:bodyPr/>
          <a:lstStyle/>
          <a:p>
            <a:r>
              <a:rPr lang="de-DE" dirty="0" err="1">
                <a:latin typeface="Arial Nova Cond Light" panose="020B0306020202020204" pitchFamily="34" charset="0"/>
              </a:rPr>
              <a:t>Our</a:t>
            </a:r>
            <a:r>
              <a:rPr lang="de-DE" dirty="0">
                <a:latin typeface="Arial Nova Cond Light" panose="020B0306020202020204" pitchFamily="34" charset="0"/>
              </a:rPr>
              <a:t> Vision</a:t>
            </a:r>
          </a:p>
        </p:txBody>
      </p:sp>
      <p:sp>
        <p:nvSpPr>
          <p:cNvPr id="3" name="Inhaltsplatzhalter 2">
            <a:extLst>
              <a:ext uri="{FF2B5EF4-FFF2-40B4-BE49-F238E27FC236}">
                <a16:creationId xmlns:a16="http://schemas.microsoft.com/office/drawing/2014/main" id="{98E07D2A-BBC4-4FA1-9E75-BE69F14E9C15}"/>
              </a:ext>
            </a:extLst>
          </p:cNvPr>
          <p:cNvSpPr>
            <a:spLocks noGrp="1"/>
          </p:cNvSpPr>
          <p:nvPr>
            <p:ph idx="1"/>
          </p:nvPr>
        </p:nvSpPr>
        <p:spPr/>
        <p:txBody>
          <a:bodyPr/>
          <a:lstStyle/>
          <a:p>
            <a:pPr>
              <a:lnSpc>
                <a:spcPct val="107000"/>
              </a:lnSpc>
              <a:spcAft>
                <a:spcPts val="800"/>
              </a:spcAft>
            </a:pPr>
            <a:endParaRPr lang="de-DE" sz="2400" b="1" i="1"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0" indent="0" algn="ctr">
              <a:lnSpc>
                <a:spcPct val="107000"/>
              </a:lnSpc>
              <a:spcAft>
                <a:spcPts val="800"/>
              </a:spcAft>
              <a:buNone/>
            </a:pPr>
            <a:r>
              <a:rPr lang="de-DE" sz="2400" b="1" i="1" dirty="0">
                <a:effectLst/>
                <a:latin typeface="Arial Nova Cond Light" panose="020B0306020202020204" pitchFamily="34" charset="0"/>
                <a:ea typeface="Calibri" panose="020F0502020204030204" pitchFamily="34" charset="0"/>
                <a:cs typeface="Times New Roman" panose="02020603050405020304" pitchFamily="18" charset="0"/>
              </a:rPr>
              <a:t>Untersuchung der Mitarbeiterzufriedenheit in Unternehmen</a:t>
            </a:r>
          </a:p>
          <a:p>
            <a:pPr>
              <a:lnSpc>
                <a:spcPct val="107000"/>
              </a:lnSpc>
              <a:spcAft>
                <a:spcPts val="800"/>
              </a:spcAft>
            </a:pPr>
            <a:endParaRPr lang="de-DE" sz="18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0" indent="0">
              <a:lnSpc>
                <a:spcPct val="107000"/>
              </a:lnSpc>
              <a:spcAft>
                <a:spcPts val="300"/>
              </a:spcAft>
              <a:buNone/>
            </a:pP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woran erkennt man zufriedene Mitarbeiter? </a:t>
            </a: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sie lächeln</a:t>
            </a:r>
          </a:p>
          <a:p>
            <a:pPr marL="0" indent="0">
              <a:lnSpc>
                <a:spcPct val="107000"/>
              </a:lnSpc>
              <a:spcAft>
                <a:spcPts val="300"/>
              </a:spcAft>
              <a:buNone/>
            </a:pP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Stimmungserkennung anhand des Gesichtsausdrucks durch Software</a:t>
            </a:r>
          </a:p>
          <a:p>
            <a:pPr marL="0" indent="0">
              <a:lnSpc>
                <a:spcPct val="107000"/>
              </a:lnSpc>
              <a:spcAft>
                <a:spcPts val="300"/>
              </a:spcAft>
              <a:buNone/>
            </a:pP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Darstellung als Zufriedenheitsampel/ Stimmungsbarometer</a:t>
            </a:r>
          </a:p>
          <a:p>
            <a:pPr marL="0" indent="0">
              <a:lnSpc>
                <a:spcPct val="107000"/>
              </a:lnSpc>
              <a:spcAft>
                <a:spcPts val="300"/>
              </a:spcAft>
              <a:buNone/>
            </a:pP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anhand Stimmungsbarometer dann personalisierte Vorschläge, wie man Stimmung verbessern kann</a:t>
            </a:r>
          </a:p>
          <a:p>
            <a:endParaRPr lang="de-DE" dirty="0"/>
          </a:p>
        </p:txBody>
      </p:sp>
    </p:spTree>
    <p:extLst>
      <p:ext uri="{BB962C8B-B14F-4D97-AF65-F5344CB8AC3E}">
        <p14:creationId xmlns:p14="http://schemas.microsoft.com/office/powerpoint/2010/main" val="39658654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a:latin typeface="Arial Nova Cond Light" panose="020B0306020202020204" pitchFamily="34" charset="0"/>
              </a:rPr>
              <a:t>Milestones</a:t>
            </a:r>
          </a:p>
        </p:txBody>
      </p:sp>
    </p:spTree>
    <p:extLst>
      <p:ext uri="{BB962C8B-B14F-4D97-AF65-F5344CB8AC3E}">
        <p14:creationId xmlns:p14="http://schemas.microsoft.com/office/powerpoint/2010/main" val="2071634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CF7F3ED-59B9-41EE-BA78-15ED0BA2A8DB}"/>
              </a:ext>
            </a:extLst>
          </p:cNvPr>
          <p:cNvSpPr>
            <a:spLocks noGrp="1"/>
          </p:cNvSpPr>
          <p:nvPr>
            <p:ph type="title"/>
          </p:nvPr>
        </p:nvSpPr>
        <p:spPr/>
        <p:txBody>
          <a:bodyPr/>
          <a:lstStyle/>
          <a:p>
            <a:r>
              <a:rPr lang="de-DE" dirty="0">
                <a:latin typeface="Arial Nova Cond Light" panose="020B0306020202020204" pitchFamily="34" charset="0"/>
              </a:rPr>
              <a:t>Milestones</a:t>
            </a:r>
          </a:p>
        </p:txBody>
      </p:sp>
      <p:sp>
        <p:nvSpPr>
          <p:cNvPr id="3" name="Inhaltsplatzhalter 2">
            <a:extLst>
              <a:ext uri="{FF2B5EF4-FFF2-40B4-BE49-F238E27FC236}">
                <a16:creationId xmlns:a16="http://schemas.microsoft.com/office/drawing/2014/main" id="{1BA22FCE-F6B3-420F-8454-0B941552F3E0}"/>
              </a:ext>
            </a:extLst>
          </p:cNvPr>
          <p:cNvSpPr>
            <a:spLocks noGrp="1"/>
          </p:cNvSpPr>
          <p:nvPr>
            <p:ph idx="1"/>
          </p:nvPr>
        </p:nvSpPr>
        <p:spPr>
          <a:xfrm>
            <a:off x="838200" y="2001837"/>
            <a:ext cx="10833100" cy="3052763"/>
          </a:xfrm>
        </p:spPr>
        <p:txBody>
          <a:bodyPr>
            <a:normAutofit/>
          </a:bodyPr>
          <a:lstStyle/>
          <a:p>
            <a:pPr marL="342900" lvl="0" indent="-342900">
              <a:lnSpc>
                <a:spcPct val="150000"/>
              </a:lnSpc>
              <a:spcAft>
                <a:spcPts val="800"/>
              </a:spcAft>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Erstellen einer Stimmungserkennungssoftware</a:t>
            </a:r>
          </a:p>
          <a:p>
            <a:pPr marL="220980" indent="0">
              <a:lnSpc>
                <a:spcPct val="150000"/>
              </a:lnSpc>
              <a:spcAft>
                <a:spcPts val="800"/>
              </a:spcAft>
              <a:buNone/>
            </a:pP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automatisierte Direktmaßnahme bei schlechter Stimmung </a:t>
            </a:r>
            <a:r>
              <a:rPr lang="de-DE" sz="2000" dirty="0">
                <a:effectLst/>
                <a:latin typeface="Arial Nova Cond Light" panose="020B0306020202020204" pitchFamily="34" charset="0"/>
                <a:ea typeface="Calibri" panose="020F0502020204030204" pitchFamily="34" charset="0"/>
                <a:cs typeface="Arial" panose="020B0604020202020204" pitchFamily="34"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App</a:t>
            </a:r>
          </a:p>
          <a:p>
            <a:pPr marL="342900" lvl="0" indent="-342900">
              <a:lnSpc>
                <a:spcPct val="150000"/>
              </a:lnSpc>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Auswerten der Daten &amp; Visualisierung in einem Stimmungsbarometer</a:t>
            </a:r>
          </a:p>
          <a:p>
            <a:pPr marL="342900" lvl="0" indent="-342900">
              <a:lnSpc>
                <a:spcPct val="150000"/>
              </a:lnSpc>
              <a:spcAft>
                <a:spcPts val="800"/>
              </a:spcAft>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Generieren der Vorschläge anhand des Barometers </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Feedback der Nutzer</a:t>
            </a:r>
          </a:p>
          <a:p>
            <a:endParaRPr lang="de-DE" dirty="0"/>
          </a:p>
        </p:txBody>
      </p:sp>
    </p:spTree>
    <p:extLst>
      <p:ext uri="{BB962C8B-B14F-4D97-AF65-F5344CB8AC3E}">
        <p14:creationId xmlns:p14="http://schemas.microsoft.com/office/powerpoint/2010/main" val="23918928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a:latin typeface="Arial Nova Cond Light" panose="020B0306020202020204" pitchFamily="34" charset="0"/>
              </a:rPr>
              <a:t>Design</a:t>
            </a:r>
          </a:p>
        </p:txBody>
      </p:sp>
    </p:spTree>
    <p:extLst>
      <p:ext uri="{BB962C8B-B14F-4D97-AF65-F5344CB8AC3E}">
        <p14:creationId xmlns:p14="http://schemas.microsoft.com/office/powerpoint/2010/main" val="24160428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422805-0AAE-4036-B666-8D938AAF0258}"/>
              </a:ext>
            </a:extLst>
          </p:cNvPr>
          <p:cNvSpPr>
            <a:spLocks noGrp="1"/>
          </p:cNvSpPr>
          <p:nvPr>
            <p:ph type="title"/>
          </p:nvPr>
        </p:nvSpPr>
        <p:spPr/>
        <p:txBody>
          <a:bodyPr/>
          <a:lstStyle/>
          <a:p>
            <a:r>
              <a:rPr lang="de-DE" dirty="0"/>
              <a:t>Design</a:t>
            </a:r>
          </a:p>
        </p:txBody>
      </p:sp>
      <p:pic>
        <p:nvPicPr>
          <p:cNvPr id="4" name="Grafik 3">
            <a:extLst>
              <a:ext uri="{FF2B5EF4-FFF2-40B4-BE49-F238E27FC236}">
                <a16:creationId xmlns:a16="http://schemas.microsoft.com/office/drawing/2014/main" id="{A12729E5-21DA-495B-A3F6-8A53A1CCBF56}"/>
              </a:ext>
            </a:extLst>
          </p:cNvPr>
          <p:cNvPicPr>
            <a:picLocks noChangeAspect="1"/>
          </p:cNvPicPr>
          <p:nvPr/>
        </p:nvPicPr>
        <p:blipFill rotWithShape="1">
          <a:blip r:embed="rId2">
            <a:extLst>
              <a:ext uri="{28A0092B-C50C-407E-A947-70E740481C1C}">
                <a14:useLocalDpi xmlns:a14="http://schemas.microsoft.com/office/drawing/2010/main" val="0"/>
              </a:ext>
            </a:extLst>
          </a:blip>
          <a:srcRect l="13667" t="11458" r="13750" b="13780"/>
          <a:stretch/>
        </p:blipFill>
        <p:spPr>
          <a:xfrm>
            <a:off x="0" y="2397847"/>
            <a:ext cx="12192000" cy="3452663"/>
          </a:xfrm>
          <a:prstGeom prst="rect">
            <a:avLst/>
          </a:prstGeom>
        </p:spPr>
      </p:pic>
    </p:spTree>
    <p:extLst>
      <p:ext uri="{BB962C8B-B14F-4D97-AF65-F5344CB8AC3E}">
        <p14:creationId xmlns:p14="http://schemas.microsoft.com/office/powerpoint/2010/main" val="42450591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a:latin typeface="Arial Nova Cond Light" panose="020B0306020202020204" pitchFamily="34" charset="0"/>
              </a:rPr>
              <a:t>Internes Feedback</a:t>
            </a:r>
          </a:p>
        </p:txBody>
      </p:sp>
    </p:spTree>
    <p:extLst>
      <p:ext uri="{BB962C8B-B14F-4D97-AF65-F5344CB8AC3E}">
        <p14:creationId xmlns:p14="http://schemas.microsoft.com/office/powerpoint/2010/main" val="744773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52E091-0E27-43EF-ACE4-76318C998D18}"/>
              </a:ext>
            </a:extLst>
          </p:cNvPr>
          <p:cNvSpPr>
            <a:spLocks noGrp="1"/>
          </p:cNvSpPr>
          <p:nvPr>
            <p:ph type="title"/>
          </p:nvPr>
        </p:nvSpPr>
        <p:spPr/>
        <p:txBody>
          <a:bodyPr/>
          <a:lstStyle/>
          <a:p>
            <a:r>
              <a:rPr lang="de-DE" dirty="0"/>
              <a:t>22.12.2021</a:t>
            </a:r>
          </a:p>
        </p:txBody>
      </p:sp>
      <p:pic>
        <p:nvPicPr>
          <p:cNvPr id="5" name="Grafik 4">
            <a:extLst>
              <a:ext uri="{FF2B5EF4-FFF2-40B4-BE49-F238E27FC236}">
                <a16:creationId xmlns:a16="http://schemas.microsoft.com/office/drawing/2014/main" id="{05E2A10B-A396-493F-8356-7E455BD217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2757" y="1827425"/>
            <a:ext cx="8376603" cy="4665450"/>
          </a:xfrm>
          <a:prstGeom prst="rect">
            <a:avLst/>
          </a:prstGeom>
        </p:spPr>
      </p:pic>
    </p:spTree>
    <p:extLst>
      <p:ext uri="{BB962C8B-B14F-4D97-AF65-F5344CB8AC3E}">
        <p14:creationId xmlns:p14="http://schemas.microsoft.com/office/powerpoint/2010/main" val="4343107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52E091-0E27-43EF-ACE4-76318C998D18}"/>
              </a:ext>
            </a:extLst>
          </p:cNvPr>
          <p:cNvSpPr>
            <a:spLocks noGrp="1"/>
          </p:cNvSpPr>
          <p:nvPr>
            <p:ph type="title"/>
          </p:nvPr>
        </p:nvSpPr>
        <p:spPr/>
        <p:txBody>
          <a:bodyPr/>
          <a:lstStyle/>
          <a:p>
            <a:r>
              <a:rPr lang="de-DE" dirty="0"/>
              <a:t>22.12.2021</a:t>
            </a:r>
          </a:p>
        </p:txBody>
      </p:sp>
      <p:pic>
        <p:nvPicPr>
          <p:cNvPr id="4" name="Grafik 3">
            <a:extLst>
              <a:ext uri="{FF2B5EF4-FFF2-40B4-BE49-F238E27FC236}">
                <a16:creationId xmlns:a16="http://schemas.microsoft.com/office/drawing/2014/main" id="{A680E246-E135-4DE2-9394-2061A2D713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1163" y="1690688"/>
            <a:ext cx="8549958" cy="4780622"/>
          </a:xfrm>
          <a:prstGeom prst="rect">
            <a:avLst/>
          </a:prstGeom>
        </p:spPr>
      </p:pic>
    </p:spTree>
    <p:extLst>
      <p:ext uri="{BB962C8B-B14F-4D97-AF65-F5344CB8AC3E}">
        <p14:creationId xmlns:p14="http://schemas.microsoft.com/office/powerpoint/2010/main" val="594105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894EA1-3E2E-4AA2-8849-0468049ED05C}"/>
              </a:ext>
            </a:extLst>
          </p:cNvPr>
          <p:cNvSpPr>
            <a:spLocks noGrp="1"/>
          </p:cNvSpPr>
          <p:nvPr>
            <p:ph type="title"/>
          </p:nvPr>
        </p:nvSpPr>
        <p:spPr/>
        <p:txBody>
          <a:bodyPr/>
          <a:lstStyle/>
          <a:p>
            <a:r>
              <a:rPr lang="de-DE" dirty="0">
                <a:latin typeface="Arial Nova Cond Light" panose="020B0306020202020204" pitchFamily="34" charset="0"/>
              </a:rPr>
              <a:t>Arbeitsweise: </a:t>
            </a:r>
            <a:r>
              <a:rPr lang="de-DE" dirty="0" err="1">
                <a:latin typeface="Arial Nova Cond Light" panose="020B0306020202020204" pitchFamily="34" charset="0"/>
              </a:rPr>
              <a:t>Scrum</a:t>
            </a:r>
            <a:endParaRPr lang="de-DE" dirty="0">
              <a:latin typeface="Arial Nova Cond Light" panose="020B0306020202020204" pitchFamily="34" charset="0"/>
            </a:endParaRPr>
          </a:p>
        </p:txBody>
      </p:sp>
      <p:sp>
        <p:nvSpPr>
          <p:cNvPr id="3" name="Inhaltsplatzhalter 2">
            <a:extLst>
              <a:ext uri="{FF2B5EF4-FFF2-40B4-BE49-F238E27FC236}">
                <a16:creationId xmlns:a16="http://schemas.microsoft.com/office/drawing/2014/main" id="{D2AFDB3A-822A-4E96-9321-E7A6130860C9}"/>
              </a:ext>
            </a:extLst>
          </p:cNvPr>
          <p:cNvSpPr>
            <a:spLocks noGrp="1"/>
          </p:cNvSpPr>
          <p:nvPr>
            <p:ph idx="1"/>
          </p:nvPr>
        </p:nvSpPr>
        <p:spPr>
          <a:xfrm>
            <a:off x="838200" y="1825625"/>
            <a:ext cx="5448300" cy="4351338"/>
          </a:xfrm>
        </p:spPr>
        <p:txBody>
          <a:bodyPr>
            <a:normAutofit fontScale="92500" lnSpcReduction="20000"/>
          </a:bodyPr>
          <a:lstStyle/>
          <a:p>
            <a:pPr marL="0" lvl="0" indent="0">
              <a:lnSpc>
                <a:spcPct val="107000"/>
              </a:lnSpc>
              <a:buNone/>
            </a:pPr>
            <a:r>
              <a:rPr lang="de-DE" sz="2000" u="sng" dirty="0">
                <a:effectLst/>
                <a:latin typeface="Arial Nova Cond Light" panose="020B0306020202020204" pitchFamily="34" charset="0"/>
                <a:ea typeface="Calibri" panose="020F0502020204030204" pitchFamily="34" charset="0"/>
                <a:cs typeface="Times New Roman" panose="02020603050405020304" pitchFamily="18" charset="0"/>
              </a:rPr>
              <a:t>Rollen</a:t>
            </a:r>
          </a:p>
          <a:p>
            <a:pPr marL="342900" lvl="0" indent="-342900">
              <a:lnSpc>
                <a:spcPct val="107000"/>
              </a:lnSpc>
              <a:buFont typeface="Symbol" panose="05050102010706020507" pitchFamily="18" charset="2"/>
              <a:buChar char=""/>
            </a:pPr>
            <a:r>
              <a:rPr lang="de-DE" sz="2000" b="1" dirty="0" err="1">
                <a:effectLst/>
                <a:latin typeface="Arial Nova Cond Light" panose="020B0306020202020204" pitchFamily="34" charset="0"/>
                <a:ea typeface="Calibri" panose="020F0502020204030204" pitchFamily="34" charset="0"/>
                <a:cs typeface="Times New Roman" panose="02020603050405020304" pitchFamily="18" charset="0"/>
              </a:rPr>
              <a:t>Dev</a:t>
            </a:r>
            <a:r>
              <a:rPr lang="de-DE" sz="2000" b="1" dirty="0">
                <a:effectLst/>
                <a:latin typeface="Arial Nova Cond Light" panose="020B0306020202020204" pitchFamily="34" charset="0"/>
                <a:ea typeface="Calibri" panose="020F0502020204030204" pitchFamily="34" charset="0"/>
                <a:cs typeface="Times New Roman" panose="02020603050405020304" pitchFamily="18" charset="0"/>
              </a:rPr>
              <a:t>-Team:</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Duc, Hannah S., Sofie, Hannah L.</a:t>
            </a:r>
          </a:p>
          <a:p>
            <a:pPr marL="342900" lvl="0" indent="-342900">
              <a:lnSpc>
                <a:spcPct val="107000"/>
              </a:lnSpc>
              <a:buFont typeface="Symbol" panose="05050102010706020507" pitchFamily="18" charset="2"/>
              <a:buChar char=""/>
            </a:pPr>
            <a:r>
              <a:rPr lang="en-US" sz="2000" b="1" dirty="0">
                <a:effectLst/>
                <a:latin typeface="Arial Nova Cond Light" panose="020B0306020202020204" pitchFamily="34" charset="0"/>
                <a:ea typeface="Calibri" panose="020F0502020204030204" pitchFamily="34" charset="0"/>
                <a:cs typeface="Times New Roman" panose="02020603050405020304" pitchFamily="18" charset="0"/>
              </a:rPr>
              <a:t>Scrum Master</a:t>
            </a:r>
            <a:r>
              <a:rPr lang="en-US" sz="2000" dirty="0">
                <a:effectLst/>
                <a:latin typeface="Arial Nova Cond Light" panose="020B0306020202020204" pitchFamily="34" charset="0"/>
                <a:ea typeface="Calibri" panose="020F0502020204030204" pitchFamily="34" charset="0"/>
                <a:cs typeface="Times New Roman" panose="02020603050405020304" pitchFamily="18" charset="0"/>
              </a:rPr>
              <a:t>: Alisa</a:t>
            </a: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2000" b="1" dirty="0">
                <a:effectLst/>
                <a:latin typeface="Arial Nova Cond Light" panose="020B0306020202020204" pitchFamily="34" charset="0"/>
                <a:ea typeface="Calibri" panose="020F0502020204030204" pitchFamily="34" charset="0"/>
                <a:cs typeface="Times New Roman" panose="02020603050405020304" pitchFamily="18" charset="0"/>
              </a:rPr>
              <a:t>Project Owner</a:t>
            </a:r>
            <a:r>
              <a:rPr lang="en-US" sz="2000" dirty="0">
                <a:effectLst/>
                <a:latin typeface="Arial Nova Cond Light" panose="020B0306020202020204" pitchFamily="34" charset="0"/>
                <a:ea typeface="Calibri" panose="020F0502020204030204" pitchFamily="34" charset="0"/>
                <a:cs typeface="Times New Roman" panose="02020603050405020304" pitchFamily="18" charset="0"/>
              </a:rPr>
              <a:t>: Patrick</a:t>
            </a:r>
          </a:p>
          <a:p>
            <a:pPr marL="342900" lvl="0" indent="-342900">
              <a:lnSpc>
                <a:spcPct val="107000"/>
              </a:lnSpc>
              <a:spcAft>
                <a:spcPts val="800"/>
              </a:spcAft>
              <a:buFont typeface="Symbol" panose="05050102010706020507" pitchFamily="18" charset="2"/>
              <a:buChar char=""/>
            </a:pPr>
            <a:endParaRPr lang="en-US" sz="2000" dirty="0">
              <a:latin typeface="Arial Nova Cond Light" panose="020B030602020202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2200" u="sng" dirty="0">
                <a:effectLst/>
                <a:latin typeface="Arial Nova Cond Light" panose="020B0306020202020204" pitchFamily="34" charset="0"/>
                <a:ea typeface="Calibri" panose="020F0502020204030204" pitchFamily="34" charset="0"/>
                <a:cs typeface="Times New Roman" panose="02020603050405020304" pitchFamily="18" charset="0"/>
              </a:rPr>
              <a:t>Meetings</a:t>
            </a:r>
            <a:endParaRPr lang="de-DE" sz="22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200" dirty="0">
                <a:effectLst/>
                <a:latin typeface="Arial Nova Cond Light" panose="020B0306020202020204" pitchFamily="34" charset="0"/>
                <a:ea typeface="Calibri" panose="020F0502020204030204" pitchFamily="34" charset="0"/>
                <a:cs typeface="Times New Roman" panose="02020603050405020304" pitchFamily="18" charset="0"/>
              </a:rPr>
              <a:t>Sprint: alle </a:t>
            </a:r>
            <a:r>
              <a:rPr lang="en-US" sz="2200" dirty="0" err="1">
                <a:effectLst/>
                <a:latin typeface="Arial Nova Cond Light" panose="020B0306020202020204" pitchFamily="34" charset="0"/>
                <a:ea typeface="Calibri" panose="020F0502020204030204" pitchFamily="34" charset="0"/>
                <a:cs typeface="Times New Roman" panose="02020603050405020304" pitchFamily="18" charset="0"/>
              </a:rPr>
              <a:t>zwei</a:t>
            </a:r>
            <a:r>
              <a:rPr lang="en-US" sz="2200" dirty="0">
                <a:effectLst/>
                <a:latin typeface="Arial Nova Cond Light" panose="020B0306020202020204" pitchFamily="34" charset="0"/>
                <a:ea typeface="Calibri" panose="020F0502020204030204" pitchFamily="34" charset="0"/>
                <a:cs typeface="Times New Roman" panose="02020603050405020304" pitchFamily="18" charset="0"/>
              </a:rPr>
              <a:t> </a:t>
            </a:r>
            <a:r>
              <a:rPr lang="en-US" sz="2200" dirty="0" err="1">
                <a:effectLst/>
                <a:latin typeface="Arial Nova Cond Light" panose="020B0306020202020204" pitchFamily="34" charset="0"/>
                <a:ea typeface="Calibri" panose="020F0502020204030204" pitchFamily="34" charset="0"/>
                <a:cs typeface="Times New Roman" panose="02020603050405020304" pitchFamily="18" charset="0"/>
              </a:rPr>
              <a:t>Wochen</a:t>
            </a:r>
            <a:endParaRPr lang="de-DE" sz="22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2200" dirty="0">
                <a:effectLst/>
                <a:latin typeface="Arial Nova Cond Light" panose="020B0306020202020204" pitchFamily="34" charset="0"/>
                <a:ea typeface="Calibri" panose="020F0502020204030204" pitchFamily="34" charset="0"/>
                <a:cs typeface="Times New Roman" panose="02020603050405020304" pitchFamily="18" charset="0"/>
              </a:rPr>
              <a:t>“Daily”: alle 2-3 </a:t>
            </a:r>
            <a:r>
              <a:rPr lang="en-US" sz="2200" dirty="0" err="1">
                <a:effectLst/>
                <a:latin typeface="Arial Nova Cond Light" panose="020B0306020202020204" pitchFamily="34" charset="0"/>
                <a:ea typeface="Calibri" panose="020F0502020204030204" pitchFamily="34" charset="0"/>
                <a:cs typeface="Times New Roman" panose="02020603050405020304" pitchFamily="18" charset="0"/>
              </a:rPr>
              <a:t>Tage</a:t>
            </a:r>
            <a:endParaRPr lang="de-DE" sz="22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de-DE" sz="2200" dirty="0">
                <a:effectLst/>
                <a:latin typeface="Arial Nova Cond Light" panose="020B0306020202020204" pitchFamily="34" charset="0"/>
                <a:ea typeface="Calibri" panose="020F0502020204030204" pitchFamily="34" charset="0"/>
                <a:cs typeface="Times New Roman" panose="02020603050405020304" pitchFamily="18" charset="0"/>
              </a:rPr>
              <a:t>Erstellung der Aufgaben für Backlog: kontinuierlich</a:t>
            </a:r>
          </a:p>
          <a:p>
            <a:pPr marL="342900" lvl="0" indent="-342900">
              <a:lnSpc>
                <a:spcPct val="107000"/>
              </a:lnSpc>
              <a:spcAft>
                <a:spcPts val="800"/>
              </a:spcAft>
              <a:buFont typeface="Symbol" panose="05050102010706020507" pitchFamily="18" charset="2"/>
              <a:buChar char=""/>
            </a:pPr>
            <a:r>
              <a:rPr lang="de-DE" sz="2200" dirty="0">
                <a:effectLst/>
                <a:latin typeface="Arial Nova Cond Light" panose="020B0306020202020204" pitchFamily="34" charset="0"/>
                <a:ea typeface="Calibri" panose="020F0502020204030204" pitchFamily="34" charset="0"/>
                <a:cs typeface="Times New Roman" panose="02020603050405020304" pitchFamily="18" charset="0"/>
              </a:rPr>
              <a:t>Sprintwechsel aus Review, Retrospektive &amp; Planung</a:t>
            </a:r>
          </a:p>
          <a:p>
            <a:pPr marL="342900" lvl="0" indent="-342900">
              <a:lnSpc>
                <a:spcPct val="107000"/>
              </a:lnSpc>
              <a:spcAft>
                <a:spcPts val="800"/>
              </a:spcAft>
              <a:buFont typeface="Symbol" panose="05050102010706020507" pitchFamily="18" charset="2"/>
              <a:buChar char=""/>
            </a:pP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0" indent="0">
              <a:buNone/>
            </a:pPr>
            <a:endParaRPr lang="de-DE" dirty="0"/>
          </a:p>
        </p:txBody>
      </p:sp>
      <p:sp>
        <p:nvSpPr>
          <p:cNvPr id="4" name="Inhaltsplatzhalter 2">
            <a:extLst>
              <a:ext uri="{FF2B5EF4-FFF2-40B4-BE49-F238E27FC236}">
                <a16:creationId xmlns:a16="http://schemas.microsoft.com/office/drawing/2014/main" id="{CCC5A43B-23F0-4223-9F80-F063FDC55706}"/>
              </a:ext>
            </a:extLst>
          </p:cNvPr>
          <p:cNvSpPr txBox="1">
            <a:spLocks/>
          </p:cNvSpPr>
          <p:nvPr/>
        </p:nvSpPr>
        <p:spPr>
          <a:xfrm>
            <a:off x="6286500" y="3906059"/>
            <a:ext cx="5448300" cy="19867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Aft>
                <a:spcPts val="800"/>
              </a:spcAft>
              <a:buNone/>
            </a:pPr>
            <a:r>
              <a:rPr lang="de-DE" sz="2000" u="sng" dirty="0">
                <a:effectLst/>
                <a:latin typeface="Arial Nova Cond Light" panose="020B0306020202020204" pitchFamily="34" charset="0"/>
                <a:ea typeface="Calibri" panose="020F0502020204030204" pitchFamily="34" charset="0"/>
                <a:cs typeface="Times New Roman" panose="02020603050405020304" pitchFamily="18" charset="0"/>
              </a:rPr>
              <a:t>Zusammenarbeit mit dem Kunden</a:t>
            </a: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Abstimmung in den dafür vorgesehenen Vorlesungen</a:t>
            </a:r>
          </a:p>
          <a:p>
            <a:pPr marL="342900" lvl="0" indent="-342900">
              <a:lnSpc>
                <a:spcPct val="107000"/>
              </a:lnSpc>
              <a:spcAft>
                <a:spcPts val="800"/>
              </a:spcAft>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Meilensteine: Zwischenstände für die einzelnen Treffen</a:t>
            </a:r>
          </a:p>
          <a:p>
            <a:pPr marL="342900" indent="-342900">
              <a:lnSpc>
                <a:spcPct val="107000"/>
              </a:lnSpc>
              <a:spcAft>
                <a:spcPts val="800"/>
              </a:spcAft>
              <a:buFont typeface="Symbol" panose="05050102010706020507" pitchFamily="18" charset="2"/>
              <a:buChar char=""/>
            </a:pPr>
            <a:endParaRPr lang="de-DE" sz="2000" dirty="0">
              <a:latin typeface="Arial Nova Cond Light" panose="020B0306020202020204" pitchFamily="34" charset="0"/>
              <a:ea typeface="Calibri" panose="020F0502020204030204" pitchFamily="34" charset="0"/>
              <a:cs typeface="Times New Roman" panose="02020603050405020304" pitchFamily="18" charset="0"/>
            </a:endParaRPr>
          </a:p>
          <a:p>
            <a:pPr marL="0" indent="0">
              <a:buFont typeface="Arial" panose="020B0604020202020204" pitchFamily="34" charset="0"/>
              <a:buNone/>
            </a:pPr>
            <a:endParaRPr lang="de-DE" dirty="0"/>
          </a:p>
        </p:txBody>
      </p:sp>
      <p:sp>
        <p:nvSpPr>
          <p:cNvPr id="9" name="Textfeld 8">
            <a:extLst>
              <a:ext uri="{FF2B5EF4-FFF2-40B4-BE49-F238E27FC236}">
                <a16:creationId xmlns:a16="http://schemas.microsoft.com/office/drawing/2014/main" id="{A53745D0-AF64-4C0B-B401-CE7DD1974F3C}"/>
              </a:ext>
            </a:extLst>
          </p:cNvPr>
          <p:cNvSpPr txBox="1"/>
          <p:nvPr/>
        </p:nvSpPr>
        <p:spPr>
          <a:xfrm>
            <a:off x="6286500" y="1825625"/>
            <a:ext cx="3365500" cy="369332"/>
          </a:xfrm>
          <a:prstGeom prst="rect">
            <a:avLst/>
          </a:prstGeom>
          <a:noFill/>
        </p:spPr>
        <p:txBody>
          <a:bodyPr wrap="square" rtlCol="0">
            <a:spAutoFit/>
          </a:bodyPr>
          <a:lstStyle/>
          <a:p>
            <a:r>
              <a:rPr lang="de-DE" u="sng" dirty="0">
                <a:latin typeface="Arial Nova Cond Light" panose="020B0306020202020204" pitchFamily="34" charset="0"/>
              </a:rPr>
              <a:t>Kanäle</a:t>
            </a:r>
          </a:p>
        </p:txBody>
      </p:sp>
      <p:pic>
        <p:nvPicPr>
          <p:cNvPr id="10" name="Grafik 9">
            <a:extLst>
              <a:ext uri="{FF2B5EF4-FFF2-40B4-BE49-F238E27FC236}">
                <a16:creationId xmlns:a16="http://schemas.microsoft.com/office/drawing/2014/main" id="{5CF84676-4A0E-49D3-9859-2C77555E5123}"/>
              </a:ext>
            </a:extLst>
          </p:cNvPr>
          <p:cNvPicPr>
            <a:picLocks noChangeAspect="1"/>
          </p:cNvPicPr>
          <p:nvPr/>
        </p:nvPicPr>
        <p:blipFill>
          <a:blip r:embed="rId2"/>
          <a:stretch>
            <a:fillRect/>
          </a:stretch>
        </p:blipFill>
        <p:spPr>
          <a:xfrm>
            <a:off x="6286500" y="2295836"/>
            <a:ext cx="1066800" cy="597951"/>
          </a:xfrm>
          <a:prstGeom prst="rect">
            <a:avLst/>
          </a:prstGeom>
        </p:spPr>
      </p:pic>
      <p:pic>
        <p:nvPicPr>
          <p:cNvPr id="11" name="Grafik 10">
            <a:extLst>
              <a:ext uri="{FF2B5EF4-FFF2-40B4-BE49-F238E27FC236}">
                <a16:creationId xmlns:a16="http://schemas.microsoft.com/office/drawing/2014/main" id="{D21158AC-37F3-4160-AF57-9FB32F42ABE1}"/>
              </a:ext>
            </a:extLst>
          </p:cNvPr>
          <p:cNvPicPr>
            <a:picLocks noChangeAspect="1"/>
          </p:cNvPicPr>
          <p:nvPr/>
        </p:nvPicPr>
        <p:blipFill>
          <a:blip r:embed="rId3"/>
          <a:stretch>
            <a:fillRect/>
          </a:stretch>
        </p:blipFill>
        <p:spPr>
          <a:xfrm>
            <a:off x="7725803" y="2288124"/>
            <a:ext cx="2192490" cy="597951"/>
          </a:xfrm>
          <a:prstGeom prst="rect">
            <a:avLst/>
          </a:prstGeom>
        </p:spPr>
      </p:pic>
      <p:pic>
        <p:nvPicPr>
          <p:cNvPr id="12" name="Grafik 11">
            <a:extLst>
              <a:ext uri="{FF2B5EF4-FFF2-40B4-BE49-F238E27FC236}">
                <a16:creationId xmlns:a16="http://schemas.microsoft.com/office/drawing/2014/main" id="{ABE0EC75-3601-45ED-8E6B-31074F920EA7}"/>
              </a:ext>
            </a:extLst>
          </p:cNvPr>
          <p:cNvPicPr>
            <a:picLocks noChangeAspect="1"/>
          </p:cNvPicPr>
          <p:nvPr/>
        </p:nvPicPr>
        <p:blipFill>
          <a:blip r:embed="rId4"/>
          <a:stretch>
            <a:fillRect/>
          </a:stretch>
        </p:blipFill>
        <p:spPr>
          <a:xfrm>
            <a:off x="6819900" y="2893787"/>
            <a:ext cx="2048635" cy="786846"/>
          </a:xfrm>
          <a:prstGeom prst="rect">
            <a:avLst/>
          </a:prstGeom>
        </p:spPr>
      </p:pic>
    </p:spTree>
    <p:extLst>
      <p:ext uri="{BB962C8B-B14F-4D97-AF65-F5344CB8AC3E}">
        <p14:creationId xmlns:p14="http://schemas.microsoft.com/office/powerpoint/2010/main" val="15258533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52E091-0E27-43EF-ACE4-76318C998D18}"/>
              </a:ext>
            </a:extLst>
          </p:cNvPr>
          <p:cNvSpPr>
            <a:spLocks noGrp="1"/>
          </p:cNvSpPr>
          <p:nvPr>
            <p:ph type="title"/>
          </p:nvPr>
        </p:nvSpPr>
        <p:spPr/>
        <p:txBody>
          <a:bodyPr/>
          <a:lstStyle/>
          <a:p>
            <a:r>
              <a:rPr lang="de-DE" dirty="0"/>
              <a:t>04.01</a:t>
            </a:r>
          </a:p>
        </p:txBody>
      </p:sp>
      <p:pic>
        <p:nvPicPr>
          <p:cNvPr id="4" name="Grafik 3">
            <a:extLst>
              <a:ext uri="{FF2B5EF4-FFF2-40B4-BE49-F238E27FC236}">
                <a16:creationId xmlns:a16="http://schemas.microsoft.com/office/drawing/2014/main" id="{C28CE59F-6ED4-48F3-86B4-C10146F518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0692" y="1770515"/>
            <a:ext cx="8730615" cy="4916352"/>
          </a:xfrm>
          <a:prstGeom prst="rect">
            <a:avLst/>
          </a:prstGeom>
        </p:spPr>
      </p:pic>
    </p:spTree>
    <p:extLst>
      <p:ext uri="{BB962C8B-B14F-4D97-AF65-F5344CB8AC3E}">
        <p14:creationId xmlns:p14="http://schemas.microsoft.com/office/powerpoint/2010/main" val="35525482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52E091-0E27-43EF-ACE4-76318C998D18}"/>
              </a:ext>
            </a:extLst>
          </p:cNvPr>
          <p:cNvSpPr>
            <a:spLocks noGrp="1"/>
          </p:cNvSpPr>
          <p:nvPr>
            <p:ph type="title"/>
          </p:nvPr>
        </p:nvSpPr>
        <p:spPr/>
        <p:txBody>
          <a:bodyPr/>
          <a:lstStyle/>
          <a:p>
            <a:r>
              <a:rPr lang="de-DE" dirty="0"/>
              <a:t>04.01</a:t>
            </a:r>
          </a:p>
        </p:txBody>
      </p:sp>
      <p:pic>
        <p:nvPicPr>
          <p:cNvPr id="4" name="Grafik 3">
            <a:extLst>
              <a:ext uri="{FF2B5EF4-FFF2-40B4-BE49-F238E27FC236}">
                <a16:creationId xmlns:a16="http://schemas.microsoft.com/office/drawing/2014/main" id="{C49B64B2-E38C-4844-80C7-1253F74FB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4725" y="1821870"/>
            <a:ext cx="8047355" cy="4503999"/>
          </a:xfrm>
          <a:prstGeom prst="rect">
            <a:avLst/>
          </a:prstGeom>
        </p:spPr>
      </p:pic>
    </p:spTree>
    <p:extLst>
      <p:ext uri="{BB962C8B-B14F-4D97-AF65-F5344CB8AC3E}">
        <p14:creationId xmlns:p14="http://schemas.microsoft.com/office/powerpoint/2010/main" val="17596880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4EE4E9-9141-4BC2-93C2-27CD4567EA68}"/>
              </a:ext>
            </a:extLst>
          </p:cNvPr>
          <p:cNvSpPr>
            <a:spLocks noGrp="1"/>
          </p:cNvSpPr>
          <p:nvPr>
            <p:ph type="title"/>
          </p:nvPr>
        </p:nvSpPr>
        <p:spPr>
          <a:xfrm>
            <a:off x="2990850" y="2132012"/>
            <a:ext cx="6210300" cy="2593975"/>
          </a:xfrm>
        </p:spPr>
        <p:txBody>
          <a:bodyPr>
            <a:normAutofit/>
          </a:bodyPr>
          <a:lstStyle/>
          <a:p>
            <a:pPr algn="ctr"/>
            <a:r>
              <a:rPr lang="de-DE" sz="7200" dirty="0">
                <a:latin typeface="Arial Nova Cond Light" panose="020B0306020202020204" pitchFamily="34" charset="0"/>
              </a:rPr>
              <a:t>Aktueller Stand</a:t>
            </a:r>
          </a:p>
        </p:txBody>
      </p:sp>
    </p:spTree>
    <p:extLst>
      <p:ext uri="{BB962C8B-B14F-4D97-AF65-F5344CB8AC3E}">
        <p14:creationId xmlns:p14="http://schemas.microsoft.com/office/powerpoint/2010/main" val="2851393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Textfeld 16">
            <a:extLst>
              <a:ext uri="{FF2B5EF4-FFF2-40B4-BE49-F238E27FC236}">
                <a16:creationId xmlns:a16="http://schemas.microsoft.com/office/drawing/2014/main" id="{3F4EB569-4243-4182-9DBA-DE46F3475ADE}"/>
              </a:ext>
            </a:extLst>
          </p:cNvPr>
          <p:cNvSpPr txBox="1"/>
          <p:nvPr/>
        </p:nvSpPr>
        <p:spPr>
          <a:xfrm>
            <a:off x="3232150" y="1859339"/>
            <a:ext cx="5727700" cy="3139321"/>
          </a:xfrm>
          <a:prstGeom prst="rect">
            <a:avLst/>
          </a:prstGeom>
          <a:noFill/>
        </p:spPr>
        <p:txBody>
          <a:bodyPr wrap="square" rtlCol="0">
            <a:spAutoFit/>
          </a:bodyPr>
          <a:lstStyle/>
          <a:p>
            <a:pPr algn="ctr"/>
            <a:r>
              <a:rPr lang="de-DE" sz="6600" dirty="0">
                <a:latin typeface="Arial Nova Cond Light" panose="020B0306020202020204" pitchFamily="34" charset="0"/>
              </a:rPr>
              <a:t>Analyse &amp; Verhalten im Krisenfall</a:t>
            </a:r>
          </a:p>
        </p:txBody>
      </p:sp>
    </p:spTree>
    <p:extLst>
      <p:ext uri="{BB962C8B-B14F-4D97-AF65-F5344CB8AC3E}">
        <p14:creationId xmlns:p14="http://schemas.microsoft.com/office/powerpoint/2010/main" val="385225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9DCF872-B9F6-44B2-A594-7BE19DD72DAF}"/>
              </a:ext>
            </a:extLst>
          </p:cNvPr>
          <p:cNvSpPr>
            <a:spLocks noGrp="1"/>
          </p:cNvSpPr>
          <p:nvPr>
            <p:ph type="title"/>
          </p:nvPr>
        </p:nvSpPr>
        <p:spPr/>
        <p:txBody>
          <a:bodyPr/>
          <a:lstStyle/>
          <a:p>
            <a:r>
              <a:rPr lang="de-DE" dirty="0">
                <a:latin typeface="Arial Nova Cond Light" panose="020B0306020202020204" pitchFamily="34" charset="0"/>
              </a:rPr>
              <a:t>Analyse &amp; Verhalten im Krisenfall</a:t>
            </a:r>
          </a:p>
        </p:txBody>
      </p:sp>
      <p:sp>
        <p:nvSpPr>
          <p:cNvPr id="3" name="Inhaltsplatzhalter 2">
            <a:extLst>
              <a:ext uri="{FF2B5EF4-FFF2-40B4-BE49-F238E27FC236}">
                <a16:creationId xmlns:a16="http://schemas.microsoft.com/office/drawing/2014/main" id="{10186130-AA64-4E6F-8450-8EC9F89D46A3}"/>
              </a:ext>
            </a:extLst>
          </p:cNvPr>
          <p:cNvSpPr>
            <a:spLocks noGrp="1"/>
          </p:cNvSpPr>
          <p:nvPr>
            <p:ph idx="1"/>
          </p:nvPr>
        </p:nvSpPr>
        <p:spPr>
          <a:xfrm>
            <a:off x="927100" y="2141537"/>
            <a:ext cx="10515600" cy="4351338"/>
          </a:xfrm>
        </p:spPr>
        <p:txBody>
          <a:bodyPr/>
          <a:lstStyle/>
          <a:p>
            <a:pPr marL="0" indent="0">
              <a:lnSpc>
                <a:spcPct val="107000"/>
              </a:lnSpc>
              <a:spcAft>
                <a:spcPts val="800"/>
              </a:spcAft>
              <a:buNone/>
            </a:pPr>
            <a:r>
              <a:rPr lang="de-DE" sz="2000" u="sng" dirty="0">
                <a:effectLst/>
                <a:latin typeface="Arial Nova Cond Light" panose="020B0306020202020204" pitchFamily="34" charset="0"/>
                <a:ea typeface="Calibri" panose="020F0502020204030204" pitchFamily="34" charset="0"/>
                <a:cs typeface="Times New Roman" panose="02020603050405020304" pitchFamily="18" charset="0"/>
              </a:rPr>
              <a:t>Vorgehen im Krisenfall:</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Außerplanmäßige Meetings zur Problemlösung</a:t>
            </a:r>
          </a:p>
          <a:p>
            <a:pPr marL="0" indent="0">
              <a:lnSpc>
                <a:spcPct val="107000"/>
              </a:lnSpc>
              <a:spcAft>
                <a:spcPts val="800"/>
              </a:spcAft>
              <a:buNone/>
            </a:pP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de-DE" sz="2000" u="sng" dirty="0">
                <a:effectLst/>
                <a:latin typeface="Arial Nova Cond Light" panose="020B0306020202020204" pitchFamily="34" charset="0"/>
                <a:ea typeface="Calibri" panose="020F0502020204030204" pitchFamily="34" charset="0"/>
                <a:cs typeface="Times New Roman" panose="02020603050405020304" pitchFamily="18" charset="0"/>
              </a:rPr>
              <a:t>Risikoanalyse: Was kann schiefgehen &amp; was können wir dagegen tun?</a:t>
            </a:r>
            <a:endParaRPr lang="de-DE" sz="2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Probleme bei Aufgaben: früh kommunizieren &amp; nach Hilfe fragen</a:t>
            </a:r>
          </a:p>
          <a:p>
            <a:pPr marL="342900" lvl="0" indent="-342900">
              <a:lnSpc>
                <a:spcPct val="107000"/>
              </a:lnSpc>
              <a:buFont typeface="Symbol" panose="05050102010706020507" pitchFamily="18" charset="2"/>
              <a:buChar char=""/>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Aufgabe in vorgesehener Zeit nicht umsetzbar</a:t>
            </a:r>
          </a:p>
          <a:p>
            <a:pPr marL="220980" indent="0">
              <a:lnSpc>
                <a:spcPct val="107000"/>
              </a:lnSpc>
              <a:buNone/>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 Zeitpuffer + Anpassung des Zeitplans</a:t>
            </a:r>
          </a:p>
          <a:p>
            <a:pPr marL="220980" indent="0">
              <a:lnSpc>
                <a:spcPct val="107000"/>
              </a:lnSpc>
              <a:spcAft>
                <a:spcPts val="800"/>
              </a:spcAft>
              <a:buNone/>
            </a:pPr>
            <a:r>
              <a:rPr lang="de-DE" sz="2000" dirty="0">
                <a:effectLst/>
                <a:latin typeface="Arial Nova Cond Light" panose="020B0306020202020204" pitchFamily="34" charset="0"/>
                <a:ea typeface="Calibri" panose="020F0502020204030204" pitchFamily="34" charset="0"/>
                <a:cs typeface="Times New Roman" panose="02020603050405020304" pitchFamily="18" charset="0"/>
              </a:rPr>
              <a:t>&amp; Vorab schätzen was realistisch zu schaffen ist</a:t>
            </a:r>
          </a:p>
          <a:p>
            <a:endParaRPr lang="de-DE" dirty="0"/>
          </a:p>
        </p:txBody>
      </p:sp>
    </p:spTree>
    <p:extLst>
      <p:ext uri="{BB962C8B-B14F-4D97-AF65-F5344CB8AC3E}">
        <p14:creationId xmlns:p14="http://schemas.microsoft.com/office/powerpoint/2010/main" val="2546000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Textfeld 16">
            <a:extLst>
              <a:ext uri="{FF2B5EF4-FFF2-40B4-BE49-F238E27FC236}">
                <a16:creationId xmlns:a16="http://schemas.microsoft.com/office/drawing/2014/main" id="{3F4EB569-4243-4182-9DBA-DE46F3475ADE}"/>
              </a:ext>
            </a:extLst>
          </p:cNvPr>
          <p:cNvSpPr txBox="1"/>
          <p:nvPr/>
        </p:nvSpPr>
        <p:spPr>
          <a:xfrm>
            <a:off x="3397250" y="1157238"/>
            <a:ext cx="5727700" cy="3416320"/>
          </a:xfrm>
          <a:prstGeom prst="rect">
            <a:avLst/>
          </a:prstGeom>
          <a:noFill/>
        </p:spPr>
        <p:txBody>
          <a:bodyPr wrap="square" rtlCol="0">
            <a:spAutoFit/>
          </a:bodyPr>
          <a:lstStyle/>
          <a:p>
            <a:pPr algn="ctr"/>
            <a:r>
              <a:rPr lang="de-DE" sz="7200" dirty="0">
                <a:latin typeface="Arial Nova Cond Light" panose="020B0306020202020204" pitchFamily="34" charset="0"/>
              </a:rPr>
              <a:t>Service</a:t>
            </a:r>
          </a:p>
          <a:p>
            <a:pPr algn="ctr"/>
            <a:r>
              <a:rPr lang="de-DE" sz="7200" dirty="0">
                <a:latin typeface="Arial Nova Cond Light" panose="020B0306020202020204" pitchFamily="34" charset="0"/>
              </a:rPr>
              <a:t>Level </a:t>
            </a:r>
          </a:p>
          <a:p>
            <a:pPr algn="ctr"/>
            <a:r>
              <a:rPr lang="de-DE" sz="7200" dirty="0">
                <a:latin typeface="Arial Nova Cond Light" panose="020B0306020202020204" pitchFamily="34" charset="0"/>
              </a:rPr>
              <a:t>Agreement</a:t>
            </a:r>
          </a:p>
        </p:txBody>
      </p:sp>
    </p:spTree>
    <p:extLst>
      <p:ext uri="{BB962C8B-B14F-4D97-AF65-F5344CB8AC3E}">
        <p14:creationId xmlns:p14="http://schemas.microsoft.com/office/powerpoint/2010/main" val="1853010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1379E79-7E4D-4F6C-8695-54A0DE0726E5}"/>
              </a:ext>
            </a:extLst>
          </p:cNvPr>
          <p:cNvSpPr>
            <a:spLocks noGrp="1"/>
          </p:cNvSpPr>
          <p:nvPr>
            <p:ph idx="1"/>
          </p:nvPr>
        </p:nvSpPr>
        <p:spPr>
          <a:xfrm>
            <a:off x="622300" y="323850"/>
            <a:ext cx="10515600" cy="6534150"/>
          </a:xfrm>
          <a:solidFill>
            <a:schemeClr val="bg1"/>
          </a:solidFill>
          <a:ln>
            <a:solidFill>
              <a:schemeClr val="bg1">
                <a:lumMod val="65000"/>
              </a:schemeClr>
            </a:solidFill>
          </a:ln>
        </p:spPr>
        <p:txBody>
          <a:bodyPr>
            <a:normAutofit fontScale="25000" lnSpcReduction="20000"/>
          </a:bodyPr>
          <a:lstStyle/>
          <a:p>
            <a:pPr marL="0" indent="0">
              <a:lnSpc>
                <a:spcPct val="107000"/>
              </a:lnSpc>
              <a:spcAft>
                <a:spcPts val="800"/>
              </a:spcAft>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Zweck</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Klare Aufteilung der Aufgaben beider Seiten, um Spannungen zu vermindern und zu vermeiden</a:t>
            </a:r>
          </a:p>
          <a:p>
            <a:pPr marL="457200" lvl="1" indent="0">
              <a:lnSpc>
                <a:spcPct val="107000"/>
              </a:lnSpc>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Vertragspartner</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Mission Smile AG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Kunde X</a:t>
            </a:r>
          </a:p>
          <a:p>
            <a:pPr marL="457200" lvl="1" indent="0">
              <a:lnSpc>
                <a:spcPct val="107000"/>
              </a:lnSpc>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Leistungsbeschreibung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technischen Service und Betrieb durch First Level Support, Second Level Support und Third Level Support</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Systemfehler beheben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Anwendungssystemausfälle bearbeiten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Kundenberatung und Kundenbetreuung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Wartung</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Sicherung der Daten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Analyse der Daten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Abschließendes Beratungsgespräch und dann jährliche Touch </a:t>
            </a:r>
            <a:r>
              <a:rPr lang="de-DE" sz="8000" dirty="0" err="1">
                <a:effectLst/>
                <a:latin typeface="Arial Nova Cond Light" panose="020B0306020202020204" pitchFamily="34" charset="0"/>
                <a:ea typeface="Calibri" panose="020F0502020204030204" pitchFamily="34" charset="0"/>
                <a:cs typeface="Times New Roman" panose="02020603050405020304" pitchFamily="18" charset="0"/>
              </a:rPr>
              <a:t>Ups</a:t>
            </a: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endParaRPr lang="de-DE" dirty="0"/>
          </a:p>
        </p:txBody>
      </p:sp>
    </p:spTree>
    <p:extLst>
      <p:ext uri="{BB962C8B-B14F-4D97-AF65-F5344CB8AC3E}">
        <p14:creationId xmlns:p14="http://schemas.microsoft.com/office/powerpoint/2010/main" val="229026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1379E79-7E4D-4F6C-8695-54A0DE0726E5}"/>
              </a:ext>
            </a:extLst>
          </p:cNvPr>
          <p:cNvSpPr>
            <a:spLocks noGrp="1"/>
          </p:cNvSpPr>
          <p:nvPr>
            <p:ph idx="1"/>
          </p:nvPr>
        </p:nvSpPr>
        <p:spPr>
          <a:xfrm>
            <a:off x="889000" y="0"/>
            <a:ext cx="10414000" cy="6858000"/>
          </a:xfrm>
          <a:solidFill>
            <a:schemeClr val="bg1"/>
          </a:solidFill>
          <a:ln>
            <a:solidFill>
              <a:schemeClr val="bg1">
                <a:lumMod val="65000"/>
                <a:alpha val="90000"/>
              </a:schemeClr>
            </a:solidFill>
          </a:ln>
        </p:spPr>
        <p:txBody>
          <a:bodyPr>
            <a:normAutofit fontScale="25000" lnSpcReduction="20000"/>
          </a:bodyPr>
          <a:lstStyle/>
          <a:p>
            <a:pPr marL="342900" indent="-342900">
              <a:lnSpc>
                <a:spcPct val="107000"/>
              </a:lnSpc>
              <a:buFont typeface="+mj-lt"/>
              <a:buAutoNum type="arabicPeriod" startAt="4"/>
            </a:pPr>
            <a:r>
              <a:rPr lang="de-DE" sz="8000" dirty="0">
                <a:latin typeface="Arial Nova Cond Light" panose="020B0306020202020204" pitchFamily="34" charset="0"/>
                <a:cs typeface="Times New Roman" panose="02020603050405020304" pitchFamily="18" charset="0"/>
              </a:rPr>
              <a:t>Verantwortung des Dienstleisters</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technischen Service und Betrieb durch First Level Support, Second Level Support und Third Level Support</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Systemfehler beheben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Anwendungssystemausfälle bearbeiten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Tickets innerhalb von 5 Stunden – 1 Woche – 2 Wochen lösen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Anfragen innerhalb von 2 Wochen lösen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Vereinbarungen einhalten</a:t>
            </a:r>
          </a:p>
          <a:p>
            <a:pPr marL="457200" lvl="1" indent="0">
              <a:lnSpc>
                <a:spcPct val="107000"/>
              </a:lnSpc>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4"/>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Verantwortung des </a:t>
            </a:r>
            <a:r>
              <a:rPr lang="de-DE" sz="8000" dirty="0" err="1">
                <a:effectLst/>
                <a:latin typeface="Arial Nova Cond Light" panose="020B0306020202020204" pitchFamily="34" charset="0"/>
                <a:ea typeface="Calibri" panose="020F0502020204030204" pitchFamily="34" charset="0"/>
                <a:cs typeface="Times New Roman" panose="02020603050405020304" pitchFamily="18" charset="0"/>
              </a:rPr>
              <a:t>Kundens</a:t>
            </a: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Ansprechpartner bereitstellen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Kosten rechtzeitig decken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Vereinbarungen einhalten</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Mitarbeiter motivieren die App zu nutzen und sich dran zu halten</a:t>
            </a:r>
          </a:p>
          <a:p>
            <a:pPr marL="457200" lvl="1" indent="0">
              <a:lnSpc>
                <a:spcPct val="107000"/>
              </a:lnSpc>
              <a:buNone/>
            </a:pPr>
            <a:endParaRPr lang="de-DE" sz="8000" dirty="0">
              <a:effectLst/>
              <a:latin typeface="Arial Nova Cond Light" panose="020B030602020202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startAt="4"/>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Verfügbarkeit des Services</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Wochentags 08:00 – 21:00 (MEZ)</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Samstags 08:00 – 14:00 (MEZ)</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Ausnahmen bei Updates, Stromausfall, Netzwerkausfall</a:t>
            </a:r>
          </a:p>
          <a:p>
            <a:pPr marL="742950" lvl="1" indent="-285750">
              <a:lnSpc>
                <a:spcPct val="107000"/>
              </a:lnSpc>
              <a:buFont typeface="+mj-lt"/>
              <a:buAutoNum type="alphaLcPeriod"/>
            </a:pP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App </a:t>
            </a: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de-DE" sz="8000" dirty="0">
                <a:effectLst/>
                <a:latin typeface="Arial Nova Cond Light" panose="020B0306020202020204" pitchFamily="34" charset="0"/>
                <a:ea typeface="Calibri" panose="020F0502020204030204" pitchFamily="34" charset="0"/>
                <a:cs typeface="Times New Roman" panose="02020603050405020304" pitchFamily="18" charset="0"/>
              </a:rPr>
              <a:t> 24/7</a:t>
            </a:r>
          </a:p>
          <a:p>
            <a:endParaRPr lang="de-DE" dirty="0"/>
          </a:p>
        </p:txBody>
      </p:sp>
    </p:spTree>
    <p:extLst>
      <p:ext uri="{BB962C8B-B14F-4D97-AF65-F5344CB8AC3E}">
        <p14:creationId xmlns:p14="http://schemas.microsoft.com/office/powerpoint/2010/main" val="88301878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1643</Words>
  <Application>Microsoft Office PowerPoint</Application>
  <PresentationFormat>Breitbild</PresentationFormat>
  <Paragraphs>257</Paragraphs>
  <Slides>42</Slides>
  <Notes>0</Notes>
  <HiddenSlides>2</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42</vt:i4>
      </vt:variant>
    </vt:vector>
  </HeadingPairs>
  <TitlesOfParts>
    <vt:vector size="52" baseType="lpstr">
      <vt:lpstr>Arial</vt:lpstr>
      <vt:lpstr>Arial Nova Cond Light</vt:lpstr>
      <vt:lpstr>Avenir Next LT Pro Demi</vt:lpstr>
      <vt:lpstr>Avenir Next LT Pro Light</vt:lpstr>
      <vt:lpstr>Calibri</vt:lpstr>
      <vt:lpstr>Calibri Light</vt:lpstr>
      <vt:lpstr>Courier New</vt:lpstr>
      <vt:lpstr>Symbol</vt:lpstr>
      <vt:lpstr>Wingdings</vt:lpstr>
      <vt:lpstr>Office</vt:lpstr>
      <vt:lpstr>Fallstudie </vt:lpstr>
      <vt:lpstr>Mission Smile</vt:lpstr>
      <vt:lpstr>PowerPoint-Präsentation</vt:lpstr>
      <vt:lpstr>Arbeitsweise: Scrum</vt:lpstr>
      <vt:lpstr>PowerPoint-Präsentation</vt:lpstr>
      <vt:lpstr>Analyse &amp; Verhalten im Krisenfall</vt:lpstr>
      <vt:lpstr>PowerPoint-Präsentation</vt:lpstr>
      <vt:lpstr>PowerPoint-Präsentation</vt:lpstr>
      <vt:lpstr>PowerPoint-Präsentation</vt:lpstr>
      <vt:lpstr>PowerPoint-Präsentation</vt:lpstr>
      <vt:lpstr>PowerPoint-Präsentation</vt:lpstr>
      <vt:lpstr>PowerPoint-Präsentation</vt:lpstr>
      <vt:lpstr>Kosten – /Nutzen Analyse</vt:lpstr>
      <vt:lpstr>Kosten – /Nutzen Analyse</vt:lpstr>
      <vt:lpstr>Einfluss auf Supply Chain und Bestand</vt:lpstr>
      <vt:lpstr>SWOT - Analyse</vt:lpstr>
      <vt:lpstr>SWOT - Analyse</vt:lpstr>
      <vt:lpstr>Auswirkungen auf Marketing &amp; Branding</vt:lpstr>
      <vt:lpstr>Auswirkungen auf Marketing &amp; Branding</vt:lpstr>
      <vt:lpstr>Auswirkungen auf Marketing &amp; Branding</vt:lpstr>
      <vt:lpstr>LinkedIn Ad Beispiel</vt:lpstr>
      <vt:lpstr>Marketing- strategie</vt:lpstr>
      <vt:lpstr>Branding</vt:lpstr>
      <vt:lpstr>Zielgruppenanalyse</vt:lpstr>
      <vt:lpstr>Zielgruppenanalyse</vt:lpstr>
      <vt:lpstr>Systementwurf</vt:lpstr>
      <vt:lpstr>Zu bearbeiten</vt:lpstr>
      <vt:lpstr>Use Case Schablone</vt:lpstr>
      <vt:lpstr>Use Case Schablone</vt:lpstr>
      <vt:lpstr>Aktivitätsdiagramm</vt:lpstr>
      <vt:lpstr>Our Vision</vt:lpstr>
      <vt:lpstr>Our Vision</vt:lpstr>
      <vt:lpstr>Milestones</vt:lpstr>
      <vt:lpstr>Milestones</vt:lpstr>
      <vt:lpstr>Design</vt:lpstr>
      <vt:lpstr>Design</vt:lpstr>
      <vt:lpstr>Internes Feedback</vt:lpstr>
      <vt:lpstr>22.12.2021</vt:lpstr>
      <vt:lpstr>22.12.2021</vt:lpstr>
      <vt:lpstr>04.01</vt:lpstr>
      <vt:lpstr>04.01</vt:lpstr>
      <vt:lpstr>Aktueller Stand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Fallstudie</dc:title>
  <dc:creator>Pischl, Sofie</dc:creator>
  <cp:lastModifiedBy>Pischl, Sofie</cp:lastModifiedBy>
  <cp:revision>38</cp:revision>
  <dcterms:created xsi:type="dcterms:W3CDTF">2021-12-27T21:11:09Z</dcterms:created>
  <dcterms:modified xsi:type="dcterms:W3CDTF">2022-01-12T13:49:47Z</dcterms:modified>
</cp:coreProperties>
</file>

<file path=docProps/thumbnail.jpeg>
</file>